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png&amp;ehk=uWpqj7XCSlLtr0irgHVcAQ&amp;r=0&amp;pid=OfficeInsert" ContentType="image/png"/>
  <Default Extension="rels" ContentType="application/vnd.openxmlformats-package.relationships+xml"/>
  <Default Extension="gif&amp;ehk=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24"/>
  </p:notesMasterIdLst>
  <p:sldIdLst>
    <p:sldId id="256" r:id="rId2"/>
    <p:sldId id="257" r:id="rId3"/>
    <p:sldId id="258" r:id="rId4"/>
    <p:sldId id="260" r:id="rId5"/>
    <p:sldId id="261" r:id="rId6"/>
    <p:sldId id="262" r:id="rId7"/>
    <p:sldId id="264" r:id="rId8"/>
    <p:sldId id="263" r:id="rId9"/>
    <p:sldId id="266" r:id="rId10"/>
    <p:sldId id="267" r:id="rId11"/>
    <p:sldId id="268" r:id="rId12"/>
    <p:sldId id="259" r:id="rId13"/>
    <p:sldId id="270" r:id="rId14"/>
    <p:sldId id="269" r:id="rId15"/>
    <p:sldId id="271" r:id="rId16"/>
    <p:sldId id="273" r:id="rId17"/>
    <p:sldId id="274" r:id="rId18"/>
    <p:sldId id="275" r:id="rId19"/>
    <p:sldId id="276" r:id="rId20"/>
    <p:sldId id="272" r:id="rId21"/>
    <p:sldId id="265" r:id="rId22"/>
    <p:sldId id="277" r:id="rId23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21" autoAdjust="0"/>
    <p:restoredTop sz="70224" autoAdjust="0"/>
  </p:normalViewPr>
  <p:slideViewPr>
    <p:cSldViewPr snapToGrid="0">
      <p:cViewPr varScale="1">
        <p:scale>
          <a:sx n="56" d="100"/>
          <a:sy n="56" d="100"/>
        </p:scale>
        <p:origin x="-103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30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7B7617-3CD9-4608-BE9C-DACC424129E7}" type="doc">
      <dgm:prSet loTypeId="urn:microsoft.com/office/officeart/2005/8/layout/h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0BD4EED-19E8-4B0A-84F3-3A66BB79BBB4}">
      <dgm:prSet phldrT="[Text]"/>
      <dgm:spPr/>
      <dgm:t>
        <a:bodyPr/>
        <a:lstStyle/>
        <a:p>
          <a:r>
            <a:rPr lang="en-US" dirty="0"/>
            <a:t>Consumer </a:t>
          </a:r>
        </a:p>
      </dgm:t>
    </dgm:pt>
    <dgm:pt modelId="{DD8F8960-D29F-43E9-8E2D-803297FD9486}" type="parTrans" cxnId="{71E10D2A-6719-4B49-B927-C3EC37606445}">
      <dgm:prSet/>
      <dgm:spPr/>
      <dgm:t>
        <a:bodyPr/>
        <a:lstStyle/>
        <a:p>
          <a:endParaRPr lang="en-US"/>
        </a:p>
      </dgm:t>
    </dgm:pt>
    <dgm:pt modelId="{6094AD29-E592-4929-A2CA-161A66A27B30}" type="sibTrans" cxnId="{71E10D2A-6719-4B49-B927-C3EC37606445}">
      <dgm:prSet/>
      <dgm:spPr/>
      <dgm:t>
        <a:bodyPr/>
        <a:lstStyle/>
        <a:p>
          <a:endParaRPr lang="en-US"/>
        </a:p>
      </dgm:t>
    </dgm:pt>
    <dgm:pt modelId="{EAA57B81-B4BC-4692-9DD5-F74DADA5E075}">
      <dgm:prSet phldrT="[Text]"/>
      <dgm:spPr/>
      <dgm:t>
        <a:bodyPr/>
        <a:lstStyle/>
        <a:p>
          <a:r>
            <a:rPr lang="en-US" dirty="0"/>
            <a:t>Name A Service </a:t>
          </a:r>
          <a:r>
            <a:rPr lang="en-US" b="1" u="sng" dirty="0"/>
            <a:t>That You Would Pay For </a:t>
          </a:r>
          <a:r>
            <a:rPr lang="en-US" dirty="0"/>
            <a:t>That You Believe Does Not Require a Quality Review Process.</a:t>
          </a:r>
        </a:p>
      </dgm:t>
    </dgm:pt>
    <dgm:pt modelId="{6EBA063C-91E1-43DE-AC06-B1D9383F7D8A}" type="parTrans" cxnId="{212C0D79-EFD6-4938-88A4-A283E7DAD41C}">
      <dgm:prSet/>
      <dgm:spPr/>
      <dgm:t>
        <a:bodyPr/>
        <a:lstStyle/>
        <a:p>
          <a:endParaRPr lang="en-US"/>
        </a:p>
      </dgm:t>
    </dgm:pt>
    <dgm:pt modelId="{1B812333-8D6F-47B2-91E8-FF33EA3CC1D1}" type="sibTrans" cxnId="{212C0D79-EFD6-4938-88A4-A283E7DAD41C}">
      <dgm:prSet/>
      <dgm:spPr/>
      <dgm:t>
        <a:bodyPr/>
        <a:lstStyle/>
        <a:p>
          <a:endParaRPr lang="en-US"/>
        </a:p>
      </dgm:t>
    </dgm:pt>
    <dgm:pt modelId="{93016B74-ABFE-4AB9-8CC6-1E95B883FBE6}">
      <dgm:prSet phldrT="[Text]"/>
      <dgm:spPr/>
      <dgm:t>
        <a:bodyPr/>
        <a:lstStyle/>
        <a:p>
          <a:r>
            <a:rPr lang="en-US" dirty="0"/>
            <a:t>Name a Product </a:t>
          </a:r>
          <a:r>
            <a:rPr lang="en-US" b="1" u="sng" dirty="0"/>
            <a:t>That You Would Purchase</a:t>
          </a:r>
          <a:r>
            <a:rPr lang="en-US" b="1" u="none" dirty="0"/>
            <a:t> </a:t>
          </a:r>
          <a:r>
            <a:rPr lang="en-US" b="0" u="none" dirty="0"/>
            <a:t>That You Believe Does Not Need to Incorporate a </a:t>
          </a:r>
          <a:r>
            <a:rPr lang="en-US" dirty="0"/>
            <a:t>Quality Review Process During Production.</a:t>
          </a:r>
        </a:p>
      </dgm:t>
    </dgm:pt>
    <dgm:pt modelId="{4AFB157D-F8A1-4014-97F0-1C1BF34B5F8F}" type="parTrans" cxnId="{5A0C0803-8141-4A4A-9B9E-5922A32AB96C}">
      <dgm:prSet/>
      <dgm:spPr/>
      <dgm:t>
        <a:bodyPr/>
        <a:lstStyle/>
        <a:p>
          <a:endParaRPr lang="en-US"/>
        </a:p>
      </dgm:t>
    </dgm:pt>
    <dgm:pt modelId="{A9D4AA71-D6E6-4885-AB8B-50916A2CE67E}" type="sibTrans" cxnId="{5A0C0803-8141-4A4A-9B9E-5922A32AB96C}">
      <dgm:prSet/>
      <dgm:spPr/>
      <dgm:t>
        <a:bodyPr/>
        <a:lstStyle/>
        <a:p>
          <a:endParaRPr lang="en-US"/>
        </a:p>
      </dgm:t>
    </dgm:pt>
    <dgm:pt modelId="{E0F15679-68C5-46BF-9C0B-0A3A5A9D0BBF}">
      <dgm:prSet phldrT="[Text]"/>
      <dgm:spPr/>
      <dgm:t>
        <a:bodyPr/>
        <a:lstStyle/>
        <a:p>
          <a:r>
            <a:rPr lang="en-US" dirty="0"/>
            <a:t>Name a type of Building or Structure </a:t>
          </a:r>
          <a:r>
            <a:rPr lang="en-US" b="1" u="sng" dirty="0"/>
            <a:t>That You Would Pay</a:t>
          </a:r>
          <a:r>
            <a:rPr lang="en-US" dirty="0"/>
            <a:t> To Enter That You Believe Does Not Require a Quality Review Process During Construction.</a:t>
          </a:r>
        </a:p>
      </dgm:t>
    </dgm:pt>
    <dgm:pt modelId="{737679A2-0BF4-4835-8B32-DEC87F35CF4D}" type="parTrans" cxnId="{9F698A0F-2AA7-4AB0-A45B-3EAD35E4466D}">
      <dgm:prSet/>
      <dgm:spPr/>
      <dgm:t>
        <a:bodyPr/>
        <a:lstStyle/>
        <a:p>
          <a:endParaRPr lang="en-US"/>
        </a:p>
      </dgm:t>
    </dgm:pt>
    <dgm:pt modelId="{BAFD4003-1EA7-45EF-AC1A-70B0FBE9FE1E}" type="sibTrans" cxnId="{9F698A0F-2AA7-4AB0-A45B-3EAD35E4466D}">
      <dgm:prSet/>
      <dgm:spPr/>
      <dgm:t>
        <a:bodyPr/>
        <a:lstStyle/>
        <a:p>
          <a:endParaRPr lang="en-US"/>
        </a:p>
      </dgm:t>
    </dgm:pt>
    <dgm:pt modelId="{66849FF0-52D5-4F42-B4B9-8DEE29846B82}">
      <dgm:prSet phldrT="[Text]"/>
      <dgm:spPr/>
      <dgm:t>
        <a:bodyPr/>
        <a:lstStyle/>
        <a:p>
          <a:endParaRPr lang="en-US" dirty="0"/>
        </a:p>
      </dgm:t>
    </dgm:pt>
    <dgm:pt modelId="{DCDCBE7E-DB2C-4A02-AA1B-EF5FB868A71E}" type="parTrans" cxnId="{0F5FDB75-7062-4F2D-B58A-E6BAB4F78578}">
      <dgm:prSet/>
      <dgm:spPr/>
      <dgm:t>
        <a:bodyPr/>
        <a:lstStyle/>
        <a:p>
          <a:endParaRPr lang="en-US"/>
        </a:p>
      </dgm:t>
    </dgm:pt>
    <dgm:pt modelId="{0B58C727-237F-47A2-89DE-0708A60A0DF1}" type="sibTrans" cxnId="{0F5FDB75-7062-4F2D-B58A-E6BAB4F78578}">
      <dgm:prSet/>
      <dgm:spPr/>
      <dgm:t>
        <a:bodyPr/>
        <a:lstStyle/>
        <a:p>
          <a:endParaRPr lang="en-US"/>
        </a:p>
      </dgm:t>
    </dgm:pt>
    <dgm:pt modelId="{14CB1254-887F-4D25-9868-46431DACF4C0}">
      <dgm:prSet phldrT="[Text]"/>
      <dgm:spPr/>
      <dgm:t>
        <a:bodyPr/>
        <a:lstStyle/>
        <a:p>
          <a:endParaRPr lang="en-US" dirty="0"/>
        </a:p>
      </dgm:t>
    </dgm:pt>
    <dgm:pt modelId="{577CDA73-660C-4879-A4DF-F406888FBF51}" type="parTrans" cxnId="{3692CC5C-146E-41CF-AB45-8C9D50CA16FB}">
      <dgm:prSet/>
      <dgm:spPr/>
      <dgm:t>
        <a:bodyPr/>
        <a:lstStyle/>
        <a:p>
          <a:endParaRPr lang="en-US"/>
        </a:p>
      </dgm:t>
    </dgm:pt>
    <dgm:pt modelId="{80C1188B-F7C3-4FBF-BA2A-A17C593DB5DB}" type="sibTrans" cxnId="{3692CC5C-146E-41CF-AB45-8C9D50CA16FB}">
      <dgm:prSet/>
      <dgm:spPr/>
      <dgm:t>
        <a:bodyPr/>
        <a:lstStyle/>
        <a:p>
          <a:endParaRPr lang="en-US"/>
        </a:p>
      </dgm:t>
    </dgm:pt>
    <dgm:pt modelId="{8BB3163B-E50F-4A1E-9F10-C05EA3AB6E7A}" type="pres">
      <dgm:prSet presAssocID="{DC7B7617-3CD9-4608-BE9C-DACC424129E7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415D593-182E-4E23-AB22-10A43BA4B96D}" type="pres">
      <dgm:prSet presAssocID="{E0BD4EED-19E8-4B0A-84F3-3A66BB79BBB4}" presName="compositeNode" presStyleCnt="0">
        <dgm:presLayoutVars>
          <dgm:bulletEnabled val="1"/>
        </dgm:presLayoutVars>
      </dgm:prSet>
      <dgm:spPr/>
    </dgm:pt>
    <dgm:pt modelId="{2AF5D0F7-EDD4-482A-B448-280393DD7E8D}" type="pres">
      <dgm:prSet presAssocID="{E0BD4EED-19E8-4B0A-84F3-3A66BB79BBB4}" presName="image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51A4D20-0404-4771-B2FB-C9A0B28EDC03}" type="pres">
      <dgm:prSet presAssocID="{E0BD4EED-19E8-4B0A-84F3-3A66BB79BBB4}" presName="child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24D7A0-34E6-43FB-9EA9-02EBEDD08665}" type="pres">
      <dgm:prSet presAssocID="{E0BD4EED-19E8-4B0A-84F3-3A66BB79BBB4}" presName="parentNode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A0C0803-8141-4A4A-9B9E-5922A32AB96C}" srcId="{E0BD4EED-19E8-4B0A-84F3-3A66BB79BBB4}" destId="{93016B74-ABFE-4AB9-8CC6-1E95B883FBE6}" srcOrd="2" destOrd="0" parTransId="{4AFB157D-F8A1-4014-97F0-1C1BF34B5F8F}" sibTransId="{A9D4AA71-D6E6-4885-AB8B-50916A2CE67E}"/>
    <dgm:cxn modelId="{9F698A0F-2AA7-4AB0-A45B-3EAD35E4466D}" srcId="{E0BD4EED-19E8-4B0A-84F3-3A66BB79BBB4}" destId="{E0F15679-68C5-46BF-9C0B-0A3A5A9D0BBF}" srcOrd="4" destOrd="0" parTransId="{737679A2-0BF4-4835-8B32-DEC87F35CF4D}" sibTransId="{BAFD4003-1EA7-45EF-AC1A-70B0FBE9FE1E}"/>
    <dgm:cxn modelId="{212C0D79-EFD6-4938-88A4-A283E7DAD41C}" srcId="{E0BD4EED-19E8-4B0A-84F3-3A66BB79BBB4}" destId="{EAA57B81-B4BC-4692-9DD5-F74DADA5E075}" srcOrd="0" destOrd="0" parTransId="{6EBA063C-91E1-43DE-AC06-B1D9383F7D8A}" sibTransId="{1B812333-8D6F-47B2-91E8-FF33EA3CC1D1}"/>
    <dgm:cxn modelId="{3692CC5C-146E-41CF-AB45-8C9D50CA16FB}" srcId="{E0BD4EED-19E8-4B0A-84F3-3A66BB79BBB4}" destId="{14CB1254-887F-4D25-9868-46431DACF4C0}" srcOrd="3" destOrd="0" parTransId="{577CDA73-660C-4879-A4DF-F406888FBF51}" sibTransId="{80C1188B-F7C3-4FBF-BA2A-A17C593DB5DB}"/>
    <dgm:cxn modelId="{CECE0E2E-71DB-4450-BCFC-2B81104FCB6A}" type="presOf" srcId="{EAA57B81-B4BC-4692-9DD5-F74DADA5E075}" destId="{451A4D20-0404-4771-B2FB-C9A0B28EDC03}" srcOrd="0" destOrd="0" presId="urn:microsoft.com/office/officeart/2005/8/layout/hList2"/>
    <dgm:cxn modelId="{71E10D2A-6719-4B49-B927-C3EC37606445}" srcId="{DC7B7617-3CD9-4608-BE9C-DACC424129E7}" destId="{E0BD4EED-19E8-4B0A-84F3-3A66BB79BBB4}" srcOrd="0" destOrd="0" parTransId="{DD8F8960-D29F-43E9-8E2D-803297FD9486}" sibTransId="{6094AD29-E592-4929-A2CA-161A66A27B30}"/>
    <dgm:cxn modelId="{A6C601FB-C68C-4525-81FD-273140105AA7}" type="presOf" srcId="{93016B74-ABFE-4AB9-8CC6-1E95B883FBE6}" destId="{451A4D20-0404-4771-B2FB-C9A0B28EDC03}" srcOrd="0" destOrd="2" presId="urn:microsoft.com/office/officeart/2005/8/layout/hList2"/>
    <dgm:cxn modelId="{8EF0969B-AF2D-4115-8828-4CC2F29281B9}" type="presOf" srcId="{DC7B7617-3CD9-4608-BE9C-DACC424129E7}" destId="{8BB3163B-E50F-4A1E-9F10-C05EA3AB6E7A}" srcOrd="0" destOrd="0" presId="urn:microsoft.com/office/officeart/2005/8/layout/hList2"/>
    <dgm:cxn modelId="{0F5FDB75-7062-4F2D-B58A-E6BAB4F78578}" srcId="{E0BD4EED-19E8-4B0A-84F3-3A66BB79BBB4}" destId="{66849FF0-52D5-4F42-B4B9-8DEE29846B82}" srcOrd="1" destOrd="0" parTransId="{DCDCBE7E-DB2C-4A02-AA1B-EF5FB868A71E}" sibTransId="{0B58C727-237F-47A2-89DE-0708A60A0DF1}"/>
    <dgm:cxn modelId="{5BA7E573-7DDD-4C86-8750-338EAA3F3F5A}" type="presOf" srcId="{66849FF0-52D5-4F42-B4B9-8DEE29846B82}" destId="{451A4D20-0404-4771-B2FB-C9A0B28EDC03}" srcOrd="0" destOrd="1" presId="urn:microsoft.com/office/officeart/2005/8/layout/hList2"/>
    <dgm:cxn modelId="{D8EB514E-38AF-4E5E-8409-E28D99C3BE62}" type="presOf" srcId="{E0F15679-68C5-46BF-9C0B-0A3A5A9D0BBF}" destId="{451A4D20-0404-4771-B2FB-C9A0B28EDC03}" srcOrd="0" destOrd="4" presId="urn:microsoft.com/office/officeart/2005/8/layout/hList2"/>
    <dgm:cxn modelId="{1E0D627A-0EAF-4BD9-904B-8C3444024F9A}" type="presOf" srcId="{E0BD4EED-19E8-4B0A-84F3-3A66BB79BBB4}" destId="{A424D7A0-34E6-43FB-9EA9-02EBEDD08665}" srcOrd="0" destOrd="0" presId="urn:microsoft.com/office/officeart/2005/8/layout/hList2"/>
    <dgm:cxn modelId="{887ABE77-8BD6-461B-842B-3B4CED4119B5}" type="presOf" srcId="{14CB1254-887F-4D25-9868-46431DACF4C0}" destId="{451A4D20-0404-4771-B2FB-C9A0B28EDC03}" srcOrd="0" destOrd="3" presId="urn:microsoft.com/office/officeart/2005/8/layout/hList2"/>
    <dgm:cxn modelId="{72EAF7F6-7CD3-4DD7-81C2-AA5828A8EEC0}" type="presParOf" srcId="{8BB3163B-E50F-4A1E-9F10-C05EA3AB6E7A}" destId="{2415D593-182E-4E23-AB22-10A43BA4B96D}" srcOrd="0" destOrd="0" presId="urn:microsoft.com/office/officeart/2005/8/layout/hList2"/>
    <dgm:cxn modelId="{1A916DEA-0CD9-4814-BB22-6E4A8AAFC4B5}" type="presParOf" srcId="{2415D593-182E-4E23-AB22-10A43BA4B96D}" destId="{2AF5D0F7-EDD4-482A-B448-280393DD7E8D}" srcOrd="0" destOrd="0" presId="urn:microsoft.com/office/officeart/2005/8/layout/hList2"/>
    <dgm:cxn modelId="{729F81AA-AAF8-48A4-A969-52910B51E659}" type="presParOf" srcId="{2415D593-182E-4E23-AB22-10A43BA4B96D}" destId="{451A4D20-0404-4771-B2FB-C9A0B28EDC03}" srcOrd="1" destOrd="0" presId="urn:microsoft.com/office/officeart/2005/8/layout/hList2"/>
    <dgm:cxn modelId="{42521BB4-82A7-4273-8C1D-24B070988911}" type="presParOf" srcId="{2415D593-182E-4E23-AB22-10A43BA4B96D}" destId="{A424D7A0-34E6-43FB-9EA9-02EBEDD08665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C7B7617-3CD9-4608-BE9C-DACC424129E7}" type="doc">
      <dgm:prSet loTypeId="urn:microsoft.com/office/officeart/2005/8/layout/h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0BD4EED-19E8-4B0A-84F3-3A66BB79BBB4}">
      <dgm:prSet phldrT="[Text]"/>
      <dgm:spPr/>
      <dgm:t>
        <a:bodyPr/>
        <a:lstStyle/>
        <a:p>
          <a:r>
            <a:rPr lang="en-US" dirty="0"/>
            <a:t>Consumer </a:t>
          </a:r>
        </a:p>
      </dgm:t>
    </dgm:pt>
    <dgm:pt modelId="{DD8F8960-D29F-43E9-8E2D-803297FD9486}" type="parTrans" cxnId="{71E10D2A-6719-4B49-B927-C3EC37606445}">
      <dgm:prSet/>
      <dgm:spPr/>
      <dgm:t>
        <a:bodyPr/>
        <a:lstStyle/>
        <a:p>
          <a:endParaRPr lang="en-US"/>
        </a:p>
      </dgm:t>
    </dgm:pt>
    <dgm:pt modelId="{6094AD29-E592-4929-A2CA-161A66A27B30}" type="sibTrans" cxnId="{71E10D2A-6719-4B49-B927-C3EC37606445}">
      <dgm:prSet/>
      <dgm:spPr/>
      <dgm:t>
        <a:bodyPr/>
        <a:lstStyle/>
        <a:p>
          <a:endParaRPr lang="en-US"/>
        </a:p>
      </dgm:t>
    </dgm:pt>
    <dgm:pt modelId="{EAA57B81-B4BC-4692-9DD5-F74DADA5E075}">
      <dgm:prSet phldrT="[Text]"/>
      <dgm:spPr/>
      <dgm:t>
        <a:bodyPr/>
        <a:lstStyle/>
        <a:p>
          <a:r>
            <a:rPr lang="en-US" dirty="0"/>
            <a:t>Select </a:t>
          </a:r>
          <a:r>
            <a:rPr lang="en-US" b="1" u="sng" dirty="0"/>
            <a:t>One</a:t>
          </a:r>
          <a:r>
            <a:rPr lang="en-US" dirty="0"/>
            <a:t> Thing That Was Mentioned and Explain Why a Quality Process is Necessary. </a:t>
          </a:r>
        </a:p>
      </dgm:t>
    </dgm:pt>
    <dgm:pt modelId="{6EBA063C-91E1-43DE-AC06-B1D9383F7D8A}" type="parTrans" cxnId="{212C0D79-EFD6-4938-88A4-A283E7DAD41C}">
      <dgm:prSet/>
      <dgm:spPr/>
      <dgm:t>
        <a:bodyPr/>
        <a:lstStyle/>
        <a:p>
          <a:endParaRPr lang="en-US"/>
        </a:p>
      </dgm:t>
    </dgm:pt>
    <dgm:pt modelId="{1B812333-8D6F-47B2-91E8-FF33EA3CC1D1}" type="sibTrans" cxnId="{212C0D79-EFD6-4938-88A4-A283E7DAD41C}">
      <dgm:prSet/>
      <dgm:spPr/>
      <dgm:t>
        <a:bodyPr/>
        <a:lstStyle/>
        <a:p>
          <a:endParaRPr lang="en-US"/>
        </a:p>
      </dgm:t>
    </dgm:pt>
    <dgm:pt modelId="{8BB3163B-E50F-4A1E-9F10-C05EA3AB6E7A}" type="pres">
      <dgm:prSet presAssocID="{DC7B7617-3CD9-4608-BE9C-DACC424129E7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415D593-182E-4E23-AB22-10A43BA4B96D}" type="pres">
      <dgm:prSet presAssocID="{E0BD4EED-19E8-4B0A-84F3-3A66BB79BBB4}" presName="compositeNode" presStyleCnt="0">
        <dgm:presLayoutVars>
          <dgm:bulletEnabled val="1"/>
        </dgm:presLayoutVars>
      </dgm:prSet>
      <dgm:spPr/>
    </dgm:pt>
    <dgm:pt modelId="{2AF5D0F7-EDD4-482A-B448-280393DD7E8D}" type="pres">
      <dgm:prSet presAssocID="{E0BD4EED-19E8-4B0A-84F3-3A66BB79BBB4}" presName="image" presStyleLbl="f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51A4D20-0404-4771-B2FB-C9A0B28EDC03}" type="pres">
      <dgm:prSet presAssocID="{E0BD4EED-19E8-4B0A-84F3-3A66BB79BBB4}" presName="child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24D7A0-34E6-43FB-9EA9-02EBEDD08665}" type="pres">
      <dgm:prSet presAssocID="{E0BD4EED-19E8-4B0A-84F3-3A66BB79BBB4}" presName="parentNode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12C0D79-EFD6-4938-88A4-A283E7DAD41C}" srcId="{E0BD4EED-19E8-4B0A-84F3-3A66BB79BBB4}" destId="{EAA57B81-B4BC-4692-9DD5-F74DADA5E075}" srcOrd="0" destOrd="0" parTransId="{6EBA063C-91E1-43DE-AC06-B1D9383F7D8A}" sibTransId="{1B812333-8D6F-47B2-91E8-FF33EA3CC1D1}"/>
    <dgm:cxn modelId="{1E0D627A-0EAF-4BD9-904B-8C3444024F9A}" type="presOf" srcId="{E0BD4EED-19E8-4B0A-84F3-3A66BB79BBB4}" destId="{A424D7A0-34E6-43FB-9EA9-02EBEDD08665}" srcOrd="0" destOrd="0" presId="urn:microsoft.com/office/officeart/2005/8/layout/hList2"/>
    <dgm:cxn modelId="{8EF0969B-AF2D-4115-8828-4CC2F29281B9}" type="presOf" srcId="{DC7B7617-3CD9-4608-BE9C-DACC424129E7}" destId="{8BB3163B-E50F-4A1E-9F10-C05EA3AB6E7A}" srcOrd="0" destOrd="0" presId="urn:microsoft.com/office/officeart/2005/8/layout/hList2"/>
    <dgm:cxn modelId="{71E10D2A-6719-4B49-B927-C3EC37606445}" srcId="{DC7B7617-3CD9-4608-BE9C-DACC424129E7}" destId="{E0BD4EED-19E8-4B0A-84F3-3A66BB79BBB4}" srcOrd="0" destOrd="0" parTransId="{DD8F8960-D29F-43E9-8E2D-803297FD9486}" sibTransId="{6094AD29-E592-4929-A2CA-161A66A27B30}"/>
    <dgm:cxn modelId="{CECE0E2E-71DB-4450-BCFC-2B81104FCB6A}" type="presOf" srcId="{EAA57B81-B4BC-4692-9DD5-F74DADA5E075}" destId="{451A4D20-0404-4771-B2FB-C9A0B28EDC03}" srcOrd="0" destOrd="0" presId="urn:microsoft.com/office/officeart/2005/8/layout/hList2"/>
    <dgm:cxn modelId="{72EAF7F6-7CD3-4DD7-81C2-AA5828A8EEC0}" type="presParOf" srcId="{8BB3163B-E50F-4A1E-9F10-C05EA3AB6E7A}" destId="{2415D593-182E-4E23-AB22-10A43BA4B96D}" srcOrd="0" destOrd="0" presId="urn:microsoft.com/office/officeart/2005/8/layout/hList2"/>
    <dgm:cxn modelId="{1A916DEA-0CD9-4814-BB22-6E4A8AAFC4B5}" type="presParOf" srcId="{2415D593-182E-4E23-AB22-10A43BA4B96D}" destId="{2AF5D0F7-EDD4-482A-B448-280393DD7E8D}" srcOrd="0" destOrd="0" presId="urn:microsoft.com/office/officeart/2005/8/layout/hList2"/>
    <dgm:cxn modelId="{729F81AA-AAF8-48A4-A969-52910B51E659}" type="presParOf" srcId="{2415D593-182E-4E23-AB22-10A43BA4B96D}" destId="{451A4D20-0404-4771-B2FB-C9A0B28EDC03}" srcOrd="1" destOrd="0" presId="urn:microsoft.com/office/officeart/2005/8/layout/hList2"/>
    <dgm:cxn modelId="{42521BB4-82A7-4273-8C1D-24B070988911}" type="presParOf" srcId="{2415D593-182E-4E23-AB22-10A43BA4B96D}" destId="{A424D7A0-34E6-43FB-9EA9-02EBEDD08665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24D7A0-34E6-43FB-9EA9-02EBEDD08665}">
      <dsp:nvSpPr>
        <dsp:cNvPr id="0" name=""/>
        <dsp:cNvSpPr/>
      </dsp:nvSpPr>
      <dsp:spPr>
        <a:xfrm rot="16200000">
          <a:off x="-1521891" y="3112627"/>
          <a:ext cx="4612176" cy="9756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60472" bIns="0" numCol="1" spcCol="1270" anchor="t" anchorCtr="0">
          <a:noAutofit/>
        </a:bodyPr>
        <a:lstStyle/>
        <a:p>
          <a:pPr lvl="0" algn="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/>
            <a:t>Consumer </a:t>
          </a:r>
        </a:p>
      </dsp:txBody>
      <dsp:txXfrm>
        <a:off x="-1521891" y="3112627"/>
        <a:ext cx="4612176" cy="975652"/>
      </dsp:txXfrm>
    </dsp:sp>
    <dsp:sp modelId="{451A4D20-0404-4771-B2FB-C9A0B28EDC03}">
      <dsp:nvSpPr>
        <dsp:cNvPr id="0" name=""/>
        <dsp:cNvSpPr/>
      </dsp:nvSpPr>
      <dsp:spPr>
        <a:xfrm>
          <a:off x="1272023" y="1294365"/>
          <a:ext cx="8887569" cy="461217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860472" rIns="220472" bIns="220472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/>
            <a:t>Name A Service </a:t>
          </a:r>
          <a:r>
            <a:rPr lang="en-US" sz="2400" b="1" u="sng" kern="1200" dirty="0"/>
            <a:t>That You Would Pay For </a:t>
          </a:r>
          <a:r>
            <a:rPr lang="en-US" sz="2400" kern="1200" dirty="0"/>
            <a:t>That You Believe Does Not Require a Quality Review Process.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/>
            <a:t>Name a Product </a:t>
          </a:r>
          <a:r>
            <a:rPr lang="en-US" sz="2400" b="1" u="sng" kern="1200" dirty="0"/>
            <a:t>That You Would Purchase</a:t>
          </a:r>
          <a:r>
            <a:rPr lang="en-US" sz="2400" b="1" u="none" kern="1200" dirty="0"/>
            <a:t> </a:t>
          </a:r>
          <a:r>
            <a:rPr lang="en-US" sz="2400" b="0" u="none" kern="1200" dirty="0"/>
            <a:t>That You Believe Does Not Need to Incorporate a </a:t>
          </a:r>
          <a:r>
            <a:rPr lang="en-US" sz="2400" kern="1200" dirty="0"/>
            <a:t>Quality Review Process During Production.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/>
            <a:t>Name a type of Building or Structure </a:t>
          </a:r>
          <a:r>
            <a:rPr lang="en-US" sz="2400" b="1" u="sng" kern="1200" dirty="0"/>
            <a:t>That You Would Pay</a:t>
          </a:r>
          <a:r>
            <a:rPr lang="en-US" sz="2400" kern="1200" dirty="0"/>
            <a:t> To Enter That You Believe Does Not Require a Quality Review Process During Construction.</a:t>
          </a:r>
        </a:p>
      </dsp:txBody>
      <dsp:txXfrm>
        <a:off x="1272023" y="1294365"/>
        <a:ext cx="8887569" cy="4612176"/>
      </dsp:txXfrm>
    </dsp:sp>
    <dsp:sp modelId="{2AF5D0F7-EDD4-482A-B448-280393DD7E8D}">
      <dsp:nvSpPr>
        <dsp:cNvPr id="0" name=""/>
        <dsp:cNvSpPr/>
      </dsp:nvSpPr>
      <dsp:spPr>
        <a:xfrm>
          <a:off x="296370" y="6504"/>
          <a:ext cx="1951305" cy="195130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24D7A0-34E6-43FB-9EA9-02EBEDD08665}">
      <dsp:nvSpPr>
        <dsp:cNvPr id="0" name=""/>
        <dsp:cNvSpPr/>
      </dsp:nvSpPr>
      <dsp:spPr>
        <a:xfrm rot="16200000">
          <a:off x="-1521891" y="3112627"/>
          <a:ext cx="4612176" cy="9756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60472" bIns="0" numCol="1" spcCol="1270" anchor="t" anchorCtr="0">
          <a:noAutofit/>
        </a:bodyPr>
        <a:lstStyle/>
        <a:p>
          <a:pPr lvl="0" algn="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/>
            <a:t>Consumer </a:t>
          </a:r>
        </a:p>
      </dsp:txBody>
      <dsp:txXfrm>
        <a:off x="-1521891" y="3112627"/>
        <a:ext cx="4612176" cy="975652"/>
      </dsp:txXfrm>
    </dsp:sp>
    <dsp:sp modelId="{451A4D20-0404-4771-B2FB-C9A0B28EDC03}">
      <dsp:nvSpPr>
        <dsp:cNvPr id="0" name=""/>
        <dsp:cNvSpPr/>
      </dsp:nvSpPr>
      <dsp:spPr>
        <a:xfrm>
          <a:off x="1272023" y="1294365"/>
          <a:ext cx="8887569" cy="461217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860472" rIns="462280" bIns="462280" numCol="1" spcCol="1270" anchor="t" anchorCtr="0">
          <a:noAutofit/>
        </a:bodyPr>
        <a:lstStyle/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5100" kern="1200" dirty="0"/>
            <a:t>Select </a:t>
          </a:r>
          <a:r>
            <a:rPr lang="en-US" sz="5100" b="1" u="sng" kern="1200" dirty="0"/>
            <a:t>One</a:t>
          </a:r>
          <a:r>
            <a:rPr lang="en-US" sz="5100" kern="1200" dirty="0"/>
            <a:t> Thing That Was Mentioned and Explain Why a Quality Process is Necessary. </a:t>
          </a:r>
        </a:p>
      </dsp:txBody>
      <dsp:txXfrm>
        <a:off x="1272023" y="1294365"/>
        <a:ext cx="8887569" cy="4612176"/>
      </dsp:txXfrm>
    </dsp:sp>
    <dsp:sp modelId="{2AF5D0F7-EDD4-482A-B448-280393DD7E8D}">
      <dsp:nvSpPr>
        <dsp:cNvPr id="0" name=""/>
        <dsp:cNvSpPr/>
      </dsp:nvSpPr>
      <dsp:spPr>
        <a:xfrm>
          <a:off x="296370" y="6504"/>
          <a:ext cx="1951305" cy="195130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F11D008-81B2-43BC-9264-208DDE205DC8}" type="datetimeFigureOut">
              <a:rPr lang="en-US" smtClean="0"/>
              <a:t>1/24/18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F5A2360-B059-465B-AE05-E4430DE42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475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A2360-B059-465B-AE05-E4430DE427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02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A2360-B059-465B-AE05-E4430DE4271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72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A2360-B059-465B-AE05-E4430DE4271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07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A2360-B059-465B-AE05-E4430DE4271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0499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A2360-B059-465B-AE05-E4430DE4271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26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A2360-B059-465B-AE05-E4430DE4271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780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A2360-B059-465B-AE05-E4430DE4271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7968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A2360-B059-465B-AE05-E4430DE4271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080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A2360-B059-465B-AE05-E4430DE4271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3223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A2360-B059-465B-AE05-E4430DE4271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6587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A2360-B059-465B-AE05-E4430DE4271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37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A2360-B059-465B-AE05-E4430DE4271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7990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A2360-B059-465B-AE05-E4430DE4271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4141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A2360-B059-465B-AE05-E4430DE4271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9082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A2360-B059-465B-AE05-E4430DE4271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443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A2360-B059-465B-AE05-E4430DE4271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08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A2360-B059-465B-AE05-E4430DE4271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217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A2360-B059-465B-AE05-E4430DE4271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18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A2360-B059-465B-AE05-E4430DE4271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303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A2360-B059-465B-AE05-E4430DE4271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7118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A2360-B059-465B-AE05-E4430DE427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312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5A2360-B059-465B-AE05-E4430DE4271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933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13047" y="1901950"/>
            <a:ext cx="10363200" cy="16227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45507" y="3887115"/>
            <a:ext cx="8534400" cy="1374345"/>
          </a:xfrm>
        </p:spPr>
        <p:txBody>
          <a:bodyPr>
            <a:normAutofit/>
          </a:bodyPr>
          <a:lstStyle>
            <a:lvl1pPr marL="0" indent="0" algn="r">
              <a:buNone/>
              <a:defRPr sz="26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F365-3331-4314-8C25-B5866260ADE0}" type="datetimeFigureOut">
              <a:rPr lang="en-US" smtClean="0"/>
              <a:t>1/24/18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71AA-144C-434B-9DA4-A7254FEDC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407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F365-3331-4314-8C25-B5866260ADE0}" type="datetimeFigureOut">
              <a:rPr lang="en-US" smtClean="0"/>
              <a:t>1/24/18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71AA-144C-434B-9DA4-A7254FEDC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66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F365-3331-4314-8C25-B5866260ADE0}" type="datetimeFigureOut">
              <a:rPr lang="en-US" smtClean="0"/>
              <a:t>1/24/18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71AA-144C-434B-9DA4-A7254FEDC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67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F365-3331-4314-8C25-B5866260ADE0}" type="datetimeFigureOut">
              <a:rPr lang="en-US" smtClean="0"/>
              <a:t>1/24/18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71AA-144C-434B-9DA4-A7254FEDC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858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620" y="680310"/>
            <a:ext cx="10972800" cy="458115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620" y="1291131"/>
            <a:ext cx="10972800" cy="3918803"/>
          </a:xfrm>
        </p:spPr>
        <p:txBody>
          <a:bodyPr/>
          <a:lstStyle>
            <a:lvl1pPr>
              <a:defRPr sz="2800">
                <a:solidFill>
                  <a:srgbClr val="018ACF"/>
                </a:solidFill>
              </a:defRPr>
            </a:lvl1pPr>
            <a:lvl2pPr>
              <a:defRPr>
                <a:solidFill>
                  <a:srgbClr val="018ACF"/>
                </a:solidFill>
              </a:defRPr>
            </a:lvl2pPr>
            <a:lvl3pPr>
              <a:defRPr>
                <a:solidFill>
                  <a:srgbClr val="018ACF"/>
                </a:solidFill>
              </a:defRPr>
            </a:lvl3pPr>
            <a:lvl4pPr>
              <a:defRPr>
                <a:solidFill>
                  <a:srgbClr val="018ACF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F365-3331-4314-8C25-B5866260ADE0}" type="datetimeFigureOut">
              <a:rPr lang="en-US" smtClean="0"/>
              <a:t>1/24/18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71AA-144C-434B-9DA4-A7254FEDC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98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1081" y="527605"/>
            <a:ext cx="9354927" cy="61082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018AC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1082" y="1138425"/>
            <a:ext cx="9354927" cy="4275740"/>
          </a:xfrm>
        </p:spPr>
        <p:txBody>
          <a:bodyPr/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F365-3331-4314-8C25-B5866260ADE0}" type="datetimeFigureOut">
              <a:rPr lang="en-US" smtClean="0"/>
              <a:t>1/24/18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71AA-144C-434B-9DA4-A7254FEDC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1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F365-3331-4314-8C25-B5866260ADE0}" type="datetimeFigureOut">
              <a:rPr lang="en-US" smtClean="0"/>
              <a:t>1/24/18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71AA-144C-434B-9DA4-A7254FEDC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44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F365-3331-4314-8C25-B5866260ADE0}" type="datetimeFigureOut">
              <a:rPr lang="en-US" smtClean="0"/>
              <a:t>1/24/18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71AA-144C-434B-9DA4-A7254FEDC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4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620" y="527605"/>
            <a:ext cx="10972800" cy="61082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8620" y="1272087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18AC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620" y="1901950"/>
            <a:ext cx="5386917" cy="3035058"/>
          </a:xfrm>
        </p:spPr>
        <p:txBody>
          <a:bodyPr/>
          <a:lstStyle>
            <a:lvl1pPr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2388" y="1272087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18AC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2388" y="1901950"/>
            <a:ext cx="5389033" cy="3035058"/>
          </a:xfrm>
        </p:spPr>
        <p:txBody>
          <a:bodyPr/>
          <a:lstStyle>
            <a:lvl1pPr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accent1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F365-3331-4314-8C25-B5866260ADE0}" type="datetimeFigureOut">
              <a:rPr lang="en-US" smtClean="0"/>
              <a:t>1/24/18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71AA-144C-434B-9DA4-A7254FEDC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750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F365-3331-4314-8C25-B5866260ADE0}" type="datetimeFigureOut">
              <a:rPr lang="en-US" smtClean="0"/>
              <a:t>1/24/18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71AA-144C-434B-9DA4-A7254FEDC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094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F365-3331-4314-8C25-B5866260ADE0}" type="datetimeFigureOut">
              <a:rPr lang="en-US" smtClean="0"/>
              <a:t>1/24/18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71AA-144C-434B-9DA4-A7254FEDC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80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1F365-3331-4314-8C25-B5866260ADE0}" type="datetimeFigureOut">
              <a:rPr lang="en-US" smtClean="0"/>
              <a:t>1/24/18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E71AA-144C-434B-9DA4-A7254FEDC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3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1F365-3331-4314-8C25-B5866260ADE0}" type="datetimeFigureOut">
              <a:rPr lang="en-US" smtClean="0"/>
              <a:t>1/24/18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E71AA-144C-434B-9DA4-A7254FEDC0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1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microsoft.com/office/2007/relationships/hdphoto" Target="../media/hdphoto1.wdp"/><Relationship Id="rId5" Type="http://schemas.openxmlformats.org/officeDocument/2006/relationships/image" Target="../media/image11.png"/><Relationship Id="rId6" Type="http://schemas.microsoft.com/office/2007/relationships/hdphoto" Target="../media/hdphoto2.wdp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microsoft.com/office/2007/relationships/hdphoto" Target="../media/hdphoto3.wdp"/><Relationship Id="rId6" Type="http://schemas.openxmlformats.org/officeDocument/2006/relationships/hyperlink" Target="https://relationary.wordpress.com/tag/structured-thinking-language/" TargetMode="External"/><Relationship Id="rId7" Type="http://schemas.openxmlformats.org/officeDocument/2006/relationships/image" Target="../media/image15.png"/><Relationship Id="rId8" Type="http://schemas.microsoft.com/office/2007/relationships/hdphoto" Target="../media/hdphoto4.wdp"/><Relationship Id="rId9" Type="http://schemas.openxmlformats.org/officeDocument/2006/relationships/hyperlink" Target="https://en.wikipedia.org/wiki/Screen_Actors_Guild_Award" TargetMode="Externa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&amp;ehk="/><Relationship Id="rId4" Type="http://schemas.openxmlformats.org/officeDocument/2006/relationships/hyperlink" Target="http://impactv2011.wikispaces.com/setting+the+stage" TargetMode="External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&amp;ehk=uWpqj7XCSlLtr0irgHVcAQ&amp;r=0&amp;pid=OfficeInsert"/><Relationship Id="rId5" Type="http://schemas.openxmlformats.org/officeDocument/2006/relationships/hyperlink" Target="http://jrlatenight.blogspot.com/2012/08/moviereviews-TheAvengers.html" TargetMode="Externa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0FD33F-0B5C-4B29-AEB7-4357690014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Selling Quality at an Organization Level:</a:t>
            </a:r>
            <a:b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Building an Effective Business Case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C616353-5E2E-431C-8729-3F87330B5B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Penny Tootle, Utilligent Consulting</a:t>
            </a:r>
          </a:p>
        </p:txBody>
      </p:sp>
    </p:spTree>
    <p:extLst>
      <p:ext uri="{BB962C8B-B14F-4D97-AF65-F5344CB8AC3E}">
        <p14:creationId xmlns:p14="http://schemas.microsoft.com/office/powerpoint/2010/main" val="1400840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CF01FC-118E-41CA-9BAE-F24F6399B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703" y="1457739"/>
            <a:ext cx="4709724" cy="4149790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xmlns="" id="{74D320AF-1C27-4D01-A4D2-CFFAC8265FCE}"/>
              </a:ext>
            </a:extLst>
          </p:cNvPr>
          <p:cNvSpPr/>
          <p:nvPr/>
        </p:nvSpPr>
        <p:spPr>
          <a:xfrm>
            <a:off x="53008" y="1974574"/>
            <a:ext cx="4174435" cy="1139687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 panose="02050806060905020404" pitchFamily="18" charset="0"/>
              </a:rPr>
              <a:t>What we do well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xmlns="" id="{DFDE6C42-7B09-4D24-A5A0-E6CD9744EFE8}"/>
              </a:ext>
            </a:extLst>
          </p:cNvPr>
          <p:cNvSpPr/>
          <p:nvPr/>
        </p:nvSpPr>
        <p:spPr>
          <a:xfrm>
            <a:off x="0" y="3965714"/>
            <a:ext cx="4280452" cy="1189382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 panose="02050806060905020404" pitchFamily="18" charset="0"/>
              </a:rPr>
              <a:t>What we want to do well</a:t>
            </a: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xmlns="" id="{0D682CDC-F001-4F8F-9026-F4992462238B}"/>
              </a:ext>
            </a:extLst>
          </p:cNvPr>
          <p:cNvSpPr/>
          <p:nvPr/>
        </p:nvSpPr>
        <p:spPr>
          <a:xfrm>
            <a:off x="8356949" y="3114261"/>
            <a:ext cx="3551573" cy="1076740"/>
          </a:xfrm>
          <a:prstGeom prst="lef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Bernard MT Condensed" panose="02050806060905020404" pitchFamily="18" charset="0"/>
              </a:rPr>
              <a:t>What we need to well</a:t>
            </a:r>
          </a:p>
        </p:txBody>
      </p:sp>
      <p:sp>
        <p:nvSpPr>
          <p:cNvPr id="10" name="Double Bracket 9">
            <a:extLst>
              <a:ext uri="{FF2B5EF4-FFF2-40B4-BE49-F238E27FC236}">
                <a16:creationId xmlns:a16="http://schemas.microsoft.com/office/drawing/2014/main" xmlns="" id="{9A99AC0D-FF02-4CDE-99CE-9AAB5E73971A}"/>
              </a:ext>
            </a:extLst>
          </p:cNvPr>
          <p:cNvSpPr/>
          <p:nvPr/>
        </p:nvSpPr>
        <p:spPr>
          <a:xfrm>
            <a:off x="361839" y="682486"/>
            <a:ext cx="3207026" cy="1550505"/>
          </a:xfrm>
          <a:prstGeom prst="bracketPair">
            <a:avLst/>
          </a:prstGeom>
          <a:ln w="25400" cmpd="thinThick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Brand Recognition 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Initial Sales</a:t>
            </a:r>
          </a:p>
        </p:txBody>
      </p:sp>
      <p:sp>
        <p:nvSpPr>
          <p:cNvPr id="11" name="Double Bracket 10">
            <a:extLst>
              <a:ext uri="{FF2B5EF4-FFF2-40B4-BE49-F238E27FC236}">
                <a16:creationId xmlns:a16="http://schemas.microsoft.com/office/drawing/2014/main" xmlns="" id="{3B23A174-C92F-4154-A1B6-2989BB005602}"/>
              </a:ext>
            </a:extLst>
          </p:cNvPr>
          <p:cNvSpPr/>
          <p:nvPr/>
        </p:nvSpPr>
        <p:spPr>
          <a:xfrm>
            <a:off x="222691" y="4956312"/>
            <a:ext cx="3207026" cy="1550505"/>
          </a:xfrm>
          <a:prstGeom prst="bracketPair">
            <a:avLst/>
          </a:prstGeom>
          <a:ln w="25400" cmpd="thinThick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Increased CSAT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Customer Loyalty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Award Recognition</a:t>
            </a:r>
          </a:p>
        </p:txBody>
      </p:sp>
      <p:sp>
        <p:nvSpPr>
          <p:cNvPr id="12" name="Double Bracket 11">
            <a:extLst>
              <a:ext uri="{FF2B5EF4-FFF2-40B4-BE49-F238E27FC236}">
                <a16:creationId xmlns:a16="http://schemas.microsoft.com/office/drawing/2014/main" xmlns="" id="{09FEE7F1-EA59-43C2-80AD-D5976D8F6E05}"/>
              </a:ext>
            </a:extLst>
          </p:cNvPr>
          <p:cNvSpPr/>
          <p:nvPr/>
        </p:nvSpPr>
        <p:spPr>
          <a:xfrm>
            <a:off x="8843231" y="1820316"/>
            <a:ext cx="3207026" cy="1550505"/>
          </a:xfrm>
          <a:prstGeom prst="bracketPair">
            <a:avLst/>
          </a:prstGeom>
          <a:ln w="25400" cmpd="thinThick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Unify Org-wide Practices</a:t>
            </a:r>
          </a:p>
        </p:txBody>
      </p:sp>
      <p:sp>
        <p:nvSpPr>
          <p:cNvPr id="13" name="Double Bracket 12">
            <a:extLst>
              <a:ext uri="{FF2B5EF4-FFF2-40B4-BE49-F238E27FC236}">
                <a16:creationId xmlns:a16="http://schemas.microsoft.com/office/drawing/2014/main" xmlns="" id="{9158A0DC-1E19-456F-9D17-AB969FED81F3}"/>
              </a:ext>
            </a:extLst>
          </p:cNvPr>
          <p:cNvSpPr/>
          <p:nvPr/>
        </p:nvSpPr>
        <p:spPr>
          <a:xfrm>
            <a:off x="8843231" y="4012097"/>
            <a:ext cx="3207026" cy="1550505"/>
          </a:xfrm>
          <a:prstGeom prst="bracketPair">
            <a:avLst/>
          </a:prstGeom>
          <a:ln w="25400" cmpd="thinThick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Customer Survey to Understand Gaps</a:t>
            </a:r>
          </a:p>
        </p:txBody>
      </p:sp>
    </p:spTree>
    <p:extLst>
      <p:ext uri="{BB962C8B-B14F-4D97-AF65-F5344CB8AC3E}">
        <p14:creationId xmlns:p14="http://schemas.microsoft.com/office/powerpoint/2010/main" val="672141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203F698-86CB-44E5-AE96-E8A1F1CD68A0}"/>
              </a:ext>
            </a:extLst>
          </p:cNvPr>
          <p:cNvSpPr txBox="1"/>
          <p:nvPr/>
        </p:nvSpPr>
        <p:spPr>
          <a:xfrm>
            <a:off x="636104" y="1457739"/>
            <a:ext cx="111318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oper Black" panose="0208090404030B020404" pitchFamily="18" charset="0"/>
              </a:rPr>
              <a:t>You are not just selling a quality program.  </a:t>
            </a:r>
          </a:p>
          <a:p>
            <a:pPr algn="ctr"/>
            <a:endParaRPr lang="en-US" sz="3600" dirty="0">
              <a:latin typeface="Cooper Black" panose="0208090404030B020404" pitchFamily="18" charset="0"/>
            </a:endParaRPr>
          </a:p>
          <a:p>
            <a:pPr algn="ctr"/>
            <a:r>
              <a:rPr lang="en-US" sz="3600" dirty="0">
                <a:latin typeface="Cooper Black" panose="0208090404030B020404" pitchFamily="18" charset="0"/>
              </a:rPr>
              <a:t>You are selling a culture.</a:t>
            </a:r>
          </a:p>
          <a:p>
            <a:pPr algn="ctr"/>
            <a:endParaRPr lang="en-US" sz="3600" dirty="0">
              <a:latin typeface="Cooper Black" panose="0208090404030B020404" pitchFamily="18" charset="0"/>
            </a:endParaRPr>
          </a:p>
          <a:p>
            <a:pPr algn="ctr"/>
            <a:r>
              <a:rPr lang="en-US" sz="3600" dirty="0">
                <a:latin typeface="Cooper Black" panose="0208090404030B020404" pitchFamily="18" charset="0"/>
              </a:rPr>
              <a:t>You are making promises for the future.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C7B9A09-4D46-4338-B08C-506814700432}"/>
              </a:ext>
            </a:extLst>
          </p:cNvPr>
          <p:cNvGrpSpPr/>
          <p:nvPr/>
        </p:nvGrpSpPr>
        <p:grpSpPr>
          <a:xfrm>
            <a:off x="6899034" y="5468914"/>
            <a:ext cx="5292966" cy="1503943"/>
            <a:chOff x="2976391" y="5217122"/>
            <a:chExt cx="5292966" cy="150394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9BF096BB-52A4-4270-93CF-80CC533F3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50000"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75616" y="5264781"/>
              <a:ext cx="1593741" cy="141093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E0AB9121-2BDD-4026-BA61-EA4AB3A8C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976391" y="5277429"/>
              <a:ext cx="2072687" cy="132294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C24A508F-1B80-4C38-8ABF-BBE75EBAB2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1721" r="10972" b="23156"/>
            <a:stretch/>
          </p:blipFill>
          <p:spPr>
            <a:xfrm>
              <a:off x="4770783" y="5217122"/>
              <a:ext cx="2133600" cy="150394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533498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xmlns="" id="{76EEF906-75CA-475A-B53B-8064791630F7}"/>
              </a:ext>
            </a:extLst>
          </p:cNvPr>
          <p:cNvSpPr/>
          <p:nvPr/>
        </p:nvSpPr>
        <p:spPr>
          <a:xfrm>
            <a:off x="2266123" y="4169302"/>
            <a:ext cx="7076659" cy="2328637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rgbClr val="002060"/>
                </a:solidFill>
              </a:rPr>
              <a:t>Low Customer Satisfaction Scores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endParaRPr lang="en-US" sz="3200" b="1" dirty="0">
              <a:solidFill>
                <a:srgbClr val="002060"/>
              </a:solidFill>
            </a:endParaRP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rgbClr val="002060"/>
                </a:solidFill>
              </a:rPr>
              <a:t>High Customer Escalation Rate</a:t>
            </a:r>
          </a:p>
          <a:p>
            <a:pPr marL="457200" indent="-457200" algn="ctr">
              <a:buFont typeface="Wingdings" panose="05000000000000000000" pitchFamily="2" charset="2"/>
              <a:buChar char="ü"/>
            </a:pPr>
            <a:endParaRPr lang="en-US" sz="3200" b="1" dirty="0">
              <a:solidFill>
                <a:srgbClr val="002060"/>
              </a:solidFill>
            </a:endParaRPr>
          </a:p>
          <a:p>
            <a:pPr marL="457200" indent="-457200" algn="ctr">
              <a:buFont typeface="Wingdings" panose="05000000000000000000" pitchFamily="2" charset="2"/>
              <a:buChar char="ü"/>
            </a:pPr>
            <a:r>
              <a:rPr lang="en-US" sz="3200" b="1" dirty="0">
                <a:solidFill>
                  <a:srgbClr val="002060"/>
                </a:solidFill>
              </a:rPr>
              <a:t>High Volume of Calls </a:t>
            </a:r>
            <a:r>
              <a:rPr lang="en-US" sz="3200" b="1" u="sng" dirty="0">
                <a:solidFill>
                  <a:srgbClr val="002060"/>
                </a:solidFill>
              </a:rPr>
              <a:t>&lt;</a:t>
            </a:r>
            <a:r>
              <a:rPr lang="en-US" sz="3200" b="1" dirty="0">
                <a:solidFill>
                  <a:srgbClr val="002060"/>
                </a:solidFill>
              </a:rPr>
              <a:t> 60 Seconds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E591976-CB0D-49FE-84A0-EB835C1267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71" b="99766" l="0" r="89796">
                        <a14:foregroundMark x1="0" y1="13817" x2="14577" y2="18033"/>
                        <a14:foregroundMark x1="14577" y1="18033" x2="56560" y2="1874"/>
                        <a14:foregroundMark x1="56560" y1="1874" x2="72595" y2="5386"/>
                        <a14:foregroundMark x1="72595" y1="5386" x2="84257" y2="13115"/>
                        <a14:foregroundMark x1="84257" y1="13115" x2="89796" y2="24122"/>
                        <a14:foregroundMark x1="89796" y1="24122" x2="88338" y2="36534"/>
                        <a14:foregroundMark x1="88338" y1="36534" x2="77551" y2="45433"/>
                        <a14:foregroundMark x1="77551" y1="45433" x2="81633" y2="70726"/>
                        <a14:foregroundMark x1="81633" y1="70726" x2="79009" y2="83138"/>
                        <a14:foregroundMark x1="79009" y1="83138" x2="70554" y2="94614"/>
                        <a14:foregroundMark x1="70554" y1="94614" x2="56851" y2="99766"/>
                        <a14:foregroundMark x1="56851" y1="99766" x2="2041" y2="97424"/>
                        <a14:foregroundMark x1="2041" y1="97424" x2="583" y2="70960"/>
                        <a14:foregroundMark x1="583" y1="70960" x2="2332" y2="15457"/>
                        <a14:foregroundMark x1="76676" y1="7260" x2="62974" y2="2108"/>
                        <a14:foregroundMark x1="62974" y1="2108" x2="48397" y2="1405"/>
                        <a14:foregroundMark x1="48397" y1="1405" x2="32945" y2="10539"/>
                        <a14:foregroundMark x1="32945" y1="10539" x2="32945" y2="10539"/>
                        <a14:foregroundMark x1="74927" y1="92037" x2="63848" y2="99766"/>
                        <a14:foregroundMark x1="63848" y1="99766" x2="53644" y2="99766"/>
                        <a14:foregroundMark x1="0" y1="15691" x2="14869" y2="14286"/>
                        <a14:foregroundMark x1="14869" y1="14286" x2="59184" y2="1874"/>
                        <a14:foregroundMark x1="59184" y1="1874" x2="73761" y2="6557"/>
                        <a14:foregroundMark x1="73761" y1="6557" x2="82799" y2="15925"/>
                        <a14:foregroundMark x1="82799" y1="15925" x2="87755" y2="27869"/>
                        <a14:foregroundMark x1="87755" y1="27869" x2="76385" y2="49649"/>
                        <a14:foregroundMark x1="76385" y1="49649" x2="81050" y2="60890"/>
                        <a14:foregroundMark x1="81050" y1="60890" x2="81924" y2="73770"/>
                        <a14:foregroundMark x1="81924" y1="73770" x2="68805" y2="96721"/>
                        <a14:foregroundMark x1="68805" y1="96721" x2="54227" y2="99766"/>
                        <a14:foregroundMark x1="54227" y1="99766" x2="13994" y2="99297"/>
                        <a14:foregroundMark x1="13994" y1="99297" x2="3207" y2="90867"/>
                        <a14:foregroundMark x1="3207" y1="90867" x2="2041" y2="16159"/>
                        <a14:foregroundMark x1="2041" y1="16159" x2="2041" y2="16159"/>
                        <a14:foregroundMark x1="2041" y1="16159" x2="2041" y2="16159"/>
                        <a14:foregroundMark x1="2041" y1="16159" x2="2041" y2="16159"/>
                        <a14:foregroundMark x1="2041" y1="16159" x2="2041" y2="16159"/>
                        <a14:foregroundMark x1="2041" y1="16159" x2="2041" y2="16159"/>
                        <a14:foregroundMark x1="2041" y1="16159" x2="2041" y2="16159"/>
                        <a14:foregroundMark x1="2041" y1="16159" x2="21283" y2="14988"/>
                        <a14:foregroundMark x1="21283" y1="14988" x2="55102" y2="5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0" y="3523889"/>
            <a:ext cx="2465318" cy="30690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B961FC2-B5DD-4F6E-BE19-4B0FDCD4D3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4" b="90000" l="10000" r="90000">
                        <a14:foregroundMark x1="72273" y1="76364" x2="45909" y2="76364"/>
                        <a14:foregroundMark x1="45909" y1="76364" x2="28636" y2="66061"/>
                        <a14:foregroundMark x1="28251" y1="24921" x2="28218" y2="21379"/>
                        <a14:foregroundMark x1="28323" y1="32652" x2="28309" y2="31103"/>
                        <a14:foregroundMark x1="28636" y1="66061" x2="28367" y2="37337"/>
                        <a14:foregroundMark x1="79864" y1="10963" x2="84091" y2="13636"/>
                        <a14:foregroundMark x1="84091" y1="13636" x2="82526" y2="16054"/>
                        <a14:foregroundMark x1="73518" y1="36592" x2="70455" y2="76667"/>
                        <a14:foregroundMark x1="32791" y1="22898" x2="31651" y2="24541"/>
                        <a14:foregroundMark x1="41364" y1="31515" x2="40505" y2="31460"/>
                        <a14:foregroundMark x1="31369" y1="24321" x2="31364" y2="24242"/>
                        <a14:foregroundMark x1="31364" y1="24242" x2="32385" y2="22763"/>
                        <a14:foregroundMark x1="78315" y1="11804" x2="78414" y2="14530"/>
                        <a14:foregroundMark x1="58100" y1="30931" x2="55909" y2="31515"/>
                        <a14:foregroundMark x1="55909" y1="31515" x2="40909" y2="31515"/>
                        <a14:foregroundMark x1="40909" y1="31515" x2="40909" y2="31515"/>
                        <a14:foregroundMark x1="40909" y1="31515" x2="40909" y2="31515"/>
                        <a14:foregroundMark x1="40909" y1="31515" x2="40909" y2="31515"/>
                        <a14:foregroundMark x1="40909" y1="31515" x2="40909" y2="31515"/>
                        <a14:backgroundMark x1="45455" y1="5152" x2="31364" y2="22424"/>
                        <a14:backgroundMark x1="31364" y1="22424" x2="30000" y2="2727"/>
                        <a14:backgroundMark x1="30000" y1="2727" x2="50455" y2="606"/>
                        <a14:backgroundMark x1="50455" y1="606" x2="60000" y2="606"/>
                        <a14:backgroundMark x1="60000" y1="606" x2="69091" y2="606"/>
                        <a14:backgroundMark x1="69091" y1="606" x2="78182" y2="3030"/>
                        <a14:backgroundMark x1="78182" y1="3030" x2="69091" y2="6364"/>
                        <a14:backgroundMark x1="69091" y1="6364" x2="65455" y2="12424"/>
                        <a14:backgroundMark x1="65455" y1="12424" x2="50455" y2="4242"/>
                        <a14:backgroundMark x1="50455" y1="4242" x2="44545" y2="6061"/>
                        <a14:backgroundMark x1="44545" y1="6061" x2="44545" y2="6061"/>
                        <a14:backgroundMark x1="80909" y1="15455" x2="70455" y2="26667"/>
                        <a14:backgroundMark x1="70455" y1="26667" x2="60909" y2="28788"/>
                        <a14:backgroundMark x1="60909" y1="28788" x2="70909" y2="31818"/>
                        <a14:backgroundMark x1="70909" y1="31818" x2="80000" y2="29394"/>
                        <a14:backgroundMark x1="80000" y1="29394" x2="81818" y2="15455"/>
                        <a14:backgroundMark x1="29545" y1="31212" x2="38636" y2="30000"/>
                        <a14:backgroundMark x1="38636" y1="30000" x2="30000" y2="32424"/>
                        <a14:backgroundMark x1="30000" y1="32424" x2="29091" y2="32121"/>
                        <a14:backgroundMark x1="31364" y1="22727" x2="31818" y2="2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rcRect l="29763" r="18379" b="68092"/>
          <a:stretch/>
        </p:blipFill>
        <p:spPr>
          <a:xfrm>
            <a:off x="9342782" y="3823090"/>
            <a:ext cx="2676940" cy="24706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73EBD072-7C37-452D-893D-E7B7AE0B9598}"/>
              </a:ext>
            </a:extLst>
          </p:cNvPr>
          <p:cNvSpPr/>
          <p:nvPr/>
        </p:nvSpPr>
        <p:spPr>
          <a:xfrm>
            <a:off x="185529" y="167309"/>
            <a:ext cx="4691271" cy="2827682"/>
          </a:xfrm>
          <a:prstGeom prst="cloudCallout">
            <a:avLst>
              <a:gd name="adj1" fmla="val -6605"/>
              <a:gd name="adj2" fmla="val 87720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i="1" dirty="0">
                <a:solidFill>
                  <a:srgbClr val="002060"/>
                </a:solidFill>
              </a:rPr>
              <a:t>It’s obvious the CSR’s are </a:t>
            </a:r>
            <a:r>
              <a:rPr lang="en-US" sz="2000" b="1" i="1" u="sng" dirty="0">
                <a:solidFill>
                  <a:srgbClr val="002060"/>
                </a:solidFill>
              </a:rPr>
              <a:t>giving bad information</a:t>
            </a:r>
            <a:r>
              <a:rPr lang="en-US" sz="2000" i="1" dirty="0">
                <a:solidFill>
                  <a:srgbClr val="002060"/>
                </a:solidFill>
              </a:rPr>
              <a:t>, leads and supervisors are </a:t>
            </a:r>
            <a:r>
              <a:rPr lang="en-US" sz="2000" b="1" i="1" u="sng" dirty="0">
                <a:solidFill>
                  <a:srgbClr val="002060"/>
                </a:solidFill>
              </a:rPr>
              <a:t>failing to follow-up</a:t>
            </a:r>
            <a:r>
              <a:rPr lang="en-US" sz="2000" i="1" dirty="0">
                <a:solidFill>
                  <a:srgbClr val="002060"/>
                </a:solidFill>
              </a:rPr>
              <a:t> on complaints and the low handle-times are </a:t>
            </a:r>
            <a:r>
              <a:rPr lang="en-US" sz="2000" b="1" i="1" u="sng" dirty="0">
                <a:solidFill>
                  <a:srgbClr val="002060"/>
                </a:solidFill>
              </a:rPr>
              <a:t>hang-ups </a:t>
            </a:r>
            <a:r>
              <a:rPr lang="en-US" sz="2000" i="1" dirty="0">
                <a:solidFill>
                  <a:srgbClr val="002060"/>
                </a:solidFill>
              </a:rPr>
              <a:t>to boost agent averages.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xmlns="" id="{A8951FF1-2802-459C-9801-F8A12333734C}"/>
              </a:ext>
            </a:extLst>
          </p:cNvPr>
          <p:cNvSpPr/>
          <p:nvPr/>
        </p:nvSpPr>
        <p:spPr>
          <a:xfrm>
            <a:off x="5671930" y="167309"/>
            <a:ext cx="6082747" cy="2481470"/>
          </a:xfrm>
          <a:prstGeom prst="wedgeEllipseCallout">
            <a:avLst>
              <a:gd name="adj1" fmla="val 25686"/>
              <a:gd name="adj2" fmla="val 107577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200" dirty="0">
                <a:solidFill>
                  <a:srgbClr val="002060"/>
                </a:solidFill>
              </a:rPr>
              <a:t>“Perhaps there is an opportunity for us to </a:t>
            </a:r>
            <a:r>
              <a:rPr lang="en-US" sz="2200" b="1" u="sng" dirty="0">
                <a:solidFill>
                  <a:srgbClr val="002060"/>
                </a:solidFill>
              </a:rPr>
              <a:t>better interpret inquiries</a:t>
            </a:r>
            <a:r>
              <a:rPr lang="en-US" sz="2200" dirty="0">
                <a:solidFill>
                  <a:srgbClr val="002060"/>
                </a:solidFill>
              </a:rPr>
              <a:t>, better </a:t>
            </a:r>
            <a:r>
              <a:rPr lang="en-US" sz="2200" b="1" u="sng" dirty="0">
                <a:solidFill>
                  <a:srgbClr val="002060"/>
                </a:solidFill>
              </a:rPr>
              <a:t>align</a:t>
            </a:r>
            <a:r>
              <a:rPr lang="en-US" sz="2200" dirty="0">
                <a:solidFill>
                  <a:srgbClr val="002060"/>
                </a:solidFill>
              </a:rPr>
              <a:t> our </a:t>
            </a:r>
            <a:r>
              <a:rPr lang="en-US" sz="2200" b="1" u="sng" dirty="0">
                <a:solidFill>
                  <a:srgbClr val="002060"/>
                </a:solidFill>
              </a:rPr>
              <a:t>practice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b="1" u="sng" dirty="0">
                <a:solidFill>
                  <a:srgbClr val="002060"/>
                </a:solidFill>
              </a:rPr>
              <a:t>with</a:t>
            </a:r>
            <a:r>
              <a:rPr lang="en-US" sz="2200" dirty="0">
                <a:solidFill>
                  <a:srgbClr val="002060"/>
                </a:solidFill>
              </a:rPr>
              <a:t> company </a:t>
            </a:r>
            <a:r>
              <a:rPr lang="en-US" sz="2200" b="1" u="sng" dirty="0">
                <a:solidFill>
                  <a:srgbClr val="002060"/>
                </a:solidFill>
              </a:rPr>
              <a:t>policy</a:t>
            </a:r>
            <a:r>
              <a:rPr lang="en-US" sz="2200" dirty="0">
                <a:solidFill>
                  <a:srgbClr val="002060"/>
                </a:solidFill>
              </a:rPr>
              <a:t>, and consider </a:t>
            </a:r>
            <a:r>
              <a:rPr lang="en-US" sz="2200" b="1" u="sng" dirty="0">
                <a:solidFill>
                  <a:srgbClr val="002060"/>
                </a:solidFill>
              </a:rPr>
              <a:t>de-emphasizing call rates</a:t>
            </a:r>
            <a:r>
              <a:rPr lang="en-US" sz="2200" dirty="0">
                <a:solidFill>
                  <a:srgbClr val="002060"/>
                </a:solidFill>
              </a:rPr>
              <a:t> and </a:t>
            </a:r>
            <a:r>
              <a:rPr lang="en-US" sz="2200" b="1" u="sng" dirty="0">
                <a:solidFill>
                  <a:srgbClr val="002060"/>
                </a:solidFill>
              </a:rPr>
              <a:t>emphasizing interaction results</a:t>
            </a:r>
            <a:r>
              <a:rPr lang="en-US" sz="2200" dirty="0">
                <a:solidFill>
                  <a:srgbClr val="002060"/>
                </a:solidFill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914884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9D8D49D-3936-4981-A2DF-AB6E80FB1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3734782"/>
            <a:ext cx="2361786" cy="2872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C24A0CA-2D79-4638-96AD-4A11E00F0F5F}"/>
              </a:ext>
            </a:extLst>
          </p:cNvPr>
          <p:cNvSpPr txBox="1"/>
          <p:nvPr/>
        </p:nvSpPr>
        <p:spPr>
          <a:xfrm>
            <a:off x="486357" y="2638649"/>
            <a:ext cx="69573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>
                <a:solidFill>
                  <a:schemeClr val="tx2"/>
                </a:solidFill>
              </a:rPr>
              <a:t>Business Cases are Built on Facts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            Verified! 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                   Quantified!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</a:rPr>
              <a:t>                           Known!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                                Impacting!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E361D788-6A00-4AB7-B7EB-06ADE7AAA78C}"/>
              </a:ext>
            </a:extLst>
          </p:cNvPr>
          <p:cNvSpPr txBox="1">
            <a:spLocks/>
          </p:cNvSpPr>
          <p:nvPr/>
        </p:nvSpPr>
        <p:spPr>
          <a:xfrm>
            <a:off x="1134751" y="99655"/>
            <a:ext cx="10363200" cy="91922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…Building an Effective Business Case</a:t>
            </a:r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xmlns="" id="{BFF824D8-693F-43EF-AA3F-FAF4BADFC37D}"/>
              </a:ext>
            </a:extLst>
          </p:cNvPr>
          <p:cNvSpPr/>
          <p:nvPr/>
        </p:nvSpPr>
        <p:spPr>
          <a:xfrm>
            <a:off x="6727163" y="1577007"/>
            <a:ext cx="4731026" cy="2650435"/>
          </a:xfrm>
          <a:prstGeom prst="cub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Combine Your Passion With Your Knowledge to Garner the </a:t>
            </a:r>
            <a:r>
              <a:rPr lang="en-US" sz="2800" b="1" u="sng" dirty="0">
                <a:solidFill>
                  <a:schemeClr val="accent6">
                    <a:lumMod val="50000"/>
                  </a:schemeClr>
                </a:solidFill>
              </a:rPr>
              <a:t>Beneficial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Attention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BEA500D-7AFA-4A45-9FE5-EC5E326D91ED}"/>
              </a:ext>
            </a:extLst>
          </p:cNvPr>
          <p:cNvSpPr txBox="1"/>
          <p:nvPr/>
        </p:nvSpPr>
        <p:spPr>
          <a:xfrm rot="21384360">
            <a:off x="7300993" y="1536577"/>
            <a:ext cx="262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Build Here 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xmlns="" id="{DD224560-0F4A-45E1-9777-1BD0C48DFA2A}"/>
              </a:ext>
            </a:extLst>
          </p:cNvPr>
          <p:cNvSpPr/>
          <p:nvPr/>
        </p:nvSpPr>
        <p:spPr>
          <a:xfrm rot="19089575">
            <a:off x="8529173" y="1663097"/>
            <a:ext cx="318481" cy="457696"/>
          </a:xfrm>
          <a:prstGeom prst="downArrow">
            <a:avLst/>
          </a:prstGeom>
          <a:gradFill>
            <a:gsLst>
              <a:gs pos="0">
                <a:srgbClr val="002060"/>
              </a:gs>
              <a:gs pos="48000">
                <a:schemeClr val="accent1">
                  <a:lumMod val="75000"/>
                </a:schemeClr>
              </a:gs>
              <a:gs pos="83000">
                <a:schemeClr val="tx2">
                  <a:lumMod val="60000"/>
                  <a:lumOff val="40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34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64F538F-32D7-4370-9587-F417DAF21598}"/>
              </a:ext>
            </a:extLst>
          </p:cNvPr>
          <p:cNvSpPr/>
          <p:nvPr/>
        </p:nvSpPr>
        <p:spPr>
          <a:xfrm>
            <a:off x="511249" y="1893909"/>
            <a:ext cx="66075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C200523-4159-4A26-AF13-7C27029C3A24}"/>
              </a:ext>
            </a:extLst>
          </p:cNvPr>
          <p:cNvSpPr/>
          <p:nvPr/>
        </p:nvSpPr>
        <p:spPr>
          <a:xfrm>
            <a:off x="3431471" y="3682953"/>
            <a:ext cx="540859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What Problem?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EC67AC9-B903-461C-B211-C3A31BDA71F9}"/>
              </a:ext>
            </a:extLst>
          </p:cNvPr>
          <p:cNvSpPr/>
          <p:nvPr/>
        </p:nvSpPr>
        <p:spPr>
          <a:xfrm>
            <a:off x="7095305" y="570469"/>
            <a:ext cx="66075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F6794B9-E636-4826-B7DD-7A6080BDC47F}"/>
              </a:ext>
            </a:extLst>
          </p:cNvPr>
          <p:cNvSpPr/>
          <p:nvPr/>
        </p:nvSpPr>
        <p:spPr>
          <a:xfrm>
            <a:off x="4606170" y="1893908"/>
            <a:ext cx="66075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E65F269-16C2-4F57-8605-EADF25B62062}"/>
              </a:ext>
            </a:extLst>
          </p:cNvPr>
          <p:cNvSpPr/>
          <p:nvPr/>
        </p:nvSpPr>
        <p:spPr>
          <a:xfrm>
            <a:off x="2147893" y="570470"/>
            <a:ext cx="66075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A59ECAF-1E65-4EFB-91B8-FF0015263584}"/>
              </a:ext>
            </a:extLst>
          </p:cNvPr>
          <p:cNvSpPr/>
          <p:nvPr/>
        </p:nvSpPr>
        <p:spPr>
          <a:xfrm>
            <a:off x="10244971" y="4935283"/>
            <a:ext cx="66075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E871499-6901-4533-AAE4-6EDB7A0C2EA7}"/>
              </a:ext>
            </a:extLst>
          </p:cNvPr>
          <p:cNvSpPr/>
          <p:nvPr/>
        </p:nvSpPr>
        <p:spPr>
          <a:xfrm>
            <a:off x="8923682" y="1893908"/>
            <a:ext cx="66075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CA513DF-39CE-4E93-99DF-91A4D2BAA635}"/>
              </a:ext>
            </a:extLst>
          </p:cNvPr>
          <p:cNvSpPr/>
          <p:nvPr/>
        </p:nvSpPr>
        <p:spPr>
          <a:xfrm>
            <a:off x="6764926" y="5071888"/>
            <a:ext cx="66075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44A11EB-D63A-4F59-96CD-0439D7193285}"/>
              </a:ext>
            </a:extLst>
          </p:cNvPr>
          <p:cNvSpPr/>
          <p:nvPr/>
        </p:nvSpPr>
        <p:spPr>
          <a:xfrm>
            <a:off x="2193465" y="4935283"/>
            <a:ext cx="66075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A775BD2-92B8-4660-864B-F81E40115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121" y="139237"/>
            <a:ext cx="3440596" cy="17202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1E66B1C-AF73-469A-9C89-3957DF5F7CE3}"/>
              </a:ext>
            </a:extLst>
          </p:cNvPr>
          <p:cNvSpPr txBox="1"/>
          <p:nvPr/>
        </p:nvSpPr>
        <p:spPr>
          <a:xfrm>
            <a:off x="8602121" y="1893907"/>
            <a:ext cx="3440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dbl" cap="all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2060"/>
                  </a:solidFill>
                </a:uFill>
              </a:rPr>
              <a:t>Group Collaboration! </a:t>
            </a:r>
          </a:p>
        </p:txBody>
      </p:sp>
    </p:spTree>
    <p:extLst>
      <p:ext uri="{BB962C8B-B14F-4D97-AF65-F5344CB8AC3E}">
        <p14:creationId xmlns:p14="http://schemas.microsoft.com/office/powerpoint/2010/main" val="62600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82B2A92-E764-45C6-A301-77A7735E868B}"/>
              </a:ext>
            </a:extLst>
          </p:cNvPr>
          <p:cNvSpPr/>
          <p:nvPr/>
        </p:nvSpPr>
        <p:spPr>
          <a:xfrm>
            <a:off x="6203881" y="2874571"/>
            <a:ext cx="58272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Quality Opportunity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B91662E-67B8-4F02-B795-24A52BF9C5D1}"/>
              </a:ext>
            </a:extLst>
          </p:cNvPr>
          <p:cNvSpPr/>
          <p:nvPr/>
        </p:nvSpPr>
        <p:spPr>
          <a:xfrm>
            <a:off x="0" y="893369"/>
            <a:ext cx="56924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Organizational Goal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F2F0D69-387C-4F43-8929-89B68A2FAF98}"/>
              </a:ext>
            </a:extLst>
          </p:cNvPr>
          <p:cNvSpPr/>
          <p:nvPr/>
        </p:nvSpPr>
        <p:spPr>
          <a:xfrm>
            <a:off x="582688" y="1829956"/>
            <a:ext cx="2491815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1._____</a:t>
            </a:r>
          </a:p>
          <a:p>
            <a:r>
              <a:rPr lang="en-US" sz="54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2._____</a:t>
            </a:r>
          </a:p>
          <a:p>
            <a:r>
              <a:rPr lang="en-US" sz="54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3._____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D16D849-F84A-408C-B027-76B5717115BA}"/>
              </a:ext>
            </a:extLst>
          </p:cNvPr>
          <p:cNvSpPr/>
          <p:nvPr/>
        </p:nvSpPr>
        <p:spPr>
          <a:xfrm>
            <a:off x="7082880" y="3903916"/>
            <a:ext cx="2491815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A._____</a:t>
            </a:r>
          </a:p>
          <a:p>
            <a:r>
              <a:rPr lang="en-US" sz="540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B._____</a:t>
            </a:r>
          </a:p>
          <a:p>
            <a:r>
              <a:rPr lang="en-US" sz="54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C._____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0091EE93-8A70-40DE-B1C8-161C468C28AE}"/>
              </a:ext>
            </a:extLst>
          </p:cNvPr>
          <p:cNvCxnSpPr>
            <a:cxnSpLocks/>
          </p:cNvCxnSpPr>
          <p:nvPr/>
        </p:nvCxnSpPr>
        <p:spPr>
          <a:xfrm>
            <a:off x="3313043" y="2756452"/>
            <a:ext cx="3650565" cy="1524000"/>
          </a:xfrm>
          <a:prstGeom prst="straightConnector1">
            <a:avLst/>
          </a:prstGeom>
          <a:ln w="47625" cap="flat" cmpd="thickThin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86BE3A50-7C9A-42EC-9EFE-AE2B7FE4BCD6}"/>
              </a:ext>
            </a:extLst>
          </p:cNvPr>
          <p:cNvCxnSpPr>
            <a:cxnSpLocks/>
          </p:cNvCxnSpPr>
          <p:nvPr/>
        </p:nvCxnSpPr>
        <p:spPr>
          <a:xfrm>
            <a:off x="3193775" y="3637721"/>
            <a:ext cx="3769833" cy="1598040"/>
          </a:xfrm>
          <a:prstGeom prst="straightConnector1">
            <a:avLst/>
          </a:prstGeom>
          <a:ln w="47625" cap="flat" cmpd="thickThin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E60CF975-1880-4DF3-BE8D-6E43D4DF5E55}"/>
              </a:ext>
            </a:extLst>
          </p:cNvPr>
          <p:cNvCxnSpPr>
            <a:cxnSpLocks/>
          </p:cNvCxnSpPr>
          <p:nvPr/>
        </p:nvCxnSpPr>
        <p:spPr>
          <a:xfrm>
            <a:off x="3193775" y="4415279"/>
            <a:ext cx="3769833" cy="1640964"/>
          </a:xfrm>
          <a:prstGeom prst="straightConnector1">
            <a:avLst/>
          </a:prstGeom>
          <a:ln w="47625" cap="flat" cmpd="thickThin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6944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Brace 1">
            <a:extLst>
              <a:ext uri="{FF2B5EF4-FFF2-40B4-BE49-F238E27FC236}">
                <a16:creationId xmlns:a16="http://schemas.microsoft.com/office/drawing/2014/main" xmlns="" id="{05D6D6C7-76E0-4C80-BE6E-A26847928B96}"/>
              </a:ext>
            </a:extLst>
          </p:cNvPr>
          <p:cNvSpPr/>
          <p:nvPr/>
        </p:nvSpPr>
        <p:spPr>
          <a:xfrm>
            <a:off x="92764" y="1590261"/>
            <a:ext cx="12099235" cy="4784035"/>
          </a:xfrm>
          <a:prstGeom prst="bracePair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MV Boli" panose="02000500030200090000" pitchFamily="2" charset="0"/>
                <a:cs typeface="MV Boli" panose="02000500030200090000" pitchFamily="2" charset="0"/>
              </a:rPr>
              <a:t>“Associate yourself with people of good quality for it is better to be alone than in bad company.” </a:t>
            </a:r>
          </a:p>
          <a:p>
            <a:pPr algn="ctr"/>
            <a:r>
              <a:rPr lang="en-US" sz="2700" dirty="0">
                <a:latin typeface="MV Boli" panose="02000500030200090000" pitchFamily="2" charset="0"/>
                <a:cs typeface="MV Boli" panose="02000500030200090000" pitchFamily="2" charset="0"/>
              </a:rPr>
              <a:t>-Booker T. Washington</a:t>
            </a:r>
          </a:p>
          <a:p>
            <a:pPr algn="ctr"/>
            <a:endParaRPr lang="en-US" sz="27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en-US" sz="2700" dirty="0">
                <a:latin typeface="MV Boli" panose="02000500030200090000" pitchFamily="2" charset="0"/>
                <a:cs typeface="MV Boli" panose="02000500030200090000" pitchFamily="2" charset="0"/>
              </a:rPr>
              <a:t>“Walking with a friend in the dark is better than walking alone in the light.”</a:t>
            </a:r>
          </a:p>
          <a:p>
            <a:pPr algn="ctr"/>
            <a:r>
              <a:rPr lang="en-US" sz="2700" dirty="0">
                <a:latin typeface="MV Boli" panose="02000500030200090000" pitchFamily="2" charset="0"/>
                <a:cs typeface="MV Boli" panose="02000500030200090000" pitchFamily="2" charset="0"/>
              </a:rPr>
              <a:t>-Helen Keller</a:t>
            </a:r>
          </a:p>
          <a:p>
            <a:pPr algn="ctr"/>
            <a:endParaRPr lang="en-US" sz="27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en-US" sz="2700" dirty="0">
                <a:latin typeface="MV Boli" panose="02000500030200090000" pitchFamily="2" charset="0"/>
                <a:cs typeface="MV Boli" panose="02000500030200090000" pitchFamily="2" charset="0"/>
              </a:rPr>
              <a:t>“Teamwork makes the dream work but a vision becomes a nightmare when a leader has a big dream and a bad team.”</a:t>
            </a:r>
          </a:p>
          <a:p>
            <a:pPr algn="ctr"/>
            <a:r>
              <a:rPr lang="en-US" sz="2700" dirty="0">
                <a:latin typeface="MV Boli" panose="02000500030200090000" pitchFamily="2" charset="0"/>
                <a:cs typeface="MV Boli" panose="02000500030200090000" pitchFamily="2" charset="0"/>
              </a:rPr>
              <a:t>-John C. Maxwell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1D16BB0-FF01-414E-98BC-070F469BE11E}"/>
              </a:ext>
            </a:extLst>
          </p:cNvPr>
          <p:cNvSpPr txBox="1"/>
          <p:nvPr/>
        </p:nvSpPr>
        <p:spPr>
          <a:xfrm>
            <a:off x="278296" y="225287"/>
            <a:ext cx="11052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Collaborate and Enlist - Peer Support is Powerful!</a:t>
            </a:r>
          </a:p>
        </p:txBody>
      </p:sp>
    </p:spTree>
    <p:extLst>
      <p:ext uri="{BB962C8B-B14F-4D97-AF65-F5344CB8AC3E}">
        <p14:creationId xmlns:p14="http://schemas.microsoft.com/office/powerpoint/2010/main" val="3071649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9D8D49D-3936-4981-A2DF-AB6E80FB1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3734782"/>
            <a:ext cx="2361786" cy="2872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C24A0CA-2D79-4638-96AD-4A11E00F0F5F}"/>
              </a:ext>
            </a:extLst>
          </p:cNvPr>
          <p:cNvSpPr txBox="1"/>
          <p:nvPr/>
        </p:nvSpPr>
        <p:spPr>
          <a:xfrm>
            <a:off x="486357" y="2638649"/>
            <a:ext cx="69573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>
                <a:solidFill>
                  <a:schemeClr val="tx2"/>
                </a:solidFill>
              </a:rPr>
              <a:t>Cross Sell While You Build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            Engage! 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                   Educate!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</a:rPr>
              <a:t>                           Convince!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                                Enlist!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E361D788-6A00-4AB7-B7EB-06ADE7AAA78C}"/>
              </a:ext>
            </a:extLst>
          </p:cNvPr>
          <p:cNvSpPr txBox="1">
            <a:spLocks/>
          </p:cNvSpPr>
          <p:nvPr/>
        </p:nvSpPr>
        <p:spPr>
          <a:xfrm>
            <a:off x="1134751" y="99655"/>
            <a:ext cx="10363200" cy="91922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…Building an Effective Business Case</a:t>
            </a:r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xmlns="" id="{BFF824D8-693F-43EF-AA3F-FAF4BADFC37D}"/>
              </a:ext>
            </a:extLst>
          </p:cNvPr>
          <p:cNvSpPr/>
          <p:nvPr/>
        </p:nvSpPr>
        <p:spPr>
          <a:xfrm>
            <a:off x="6727163" y="1577007"/>
            <a:ext cx="4731026" cy="2650435"/>
          </a:xfrm>
          <a:prstGeom prst="cub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Combine Your Passion With Respected Like Minded Colleagues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BEA500D-7AFA-4A45-9FE5-EC5E326D91ED}"/>
              </a:ext>
            </a:extLst>
          </p:cNvPr>
          <p:cNvSpPr txBox="1"/>
          <p:nvPr/>
        </p:nvSpPr>
        <p:spPr>
          <a:xfrm rot="21384360">
            <a:off x="7300993" y="1536577"/>
            <a:ext cx="262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Build Here 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xmlns="" id="{DD224560-0F4A-45E1-9777-1BD0C48DFA2A}"/>
              </a:ext>
            </a:extLst>
          </p:cNvPr>
          <p:cNvSpPr/>
          <p:nvPr/>
        </p:nvSpPr>
        <p:spPr>
          <a:xfrm rot="19089575">
            <a:off x="8529173" y="1663097"/>
            <a:ext cx="318481" cy="457696"/>
          </a:xfrm>
          <a:prstGeom prst="downArrow">
            <a:avLst/>
          </a:prstGeom>
          <a:gradFill>
            <a:gsLst>
              <a:gs pos="0">
                <a:srgbClr val="002060"/>
              </a:gs>
              <a:gs pos="48000">
                <a:schemeClr val="accent1">
                  <a:lumMod val="75000"/>
                </a:schemeClr>
              </a:gs>
              <a:gs pos="83000">
                <a:schemeClr val="tx2">
                  <a:lumMod val="60000"/>
                  <a:lumOff val="40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7922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9512CB3-60BE-48A4-A82C-B3B025AC71BC}"/>
              </a:ext>
            </a:extLst>
          </p:cNvPr>
          <p:cNvSpPr txBox="1"/>
          <p:nvPr/>
        </p:nvSpPr>
        <p:spPr>
          <a:xfrm>
            <a:off x="278296" y="225287"/>
            <a:ext cx="110523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While You’re Here…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C636D7F-5228-41AB-A4C1-DB12CD1968FB}"/>
              </a:ext>
            </a:extLst>
          </p:cNvPr>
          <p:cNvSpPr txBox="1"/>
          <p:nvPr/>
        </p:nvSpPr>
        <p:spPr>
          <a:xfrm>
            <a:off x="504929" y="2059823"/>
            <a:ext cx="4768096" cy="3693319"/>
          </a:xfrm>
          <a:prstGeom prst="rect">
            <a:avLst/>
          </a:prstGeom>
          <a:noFill/>
          <a:ln w="15875">
            <a:solidFill>
              <a:schemeClr val="bg2">
                <a:lumMod val="50000"/>
              </a:schemeClr>
            </a:solidFill>
            <a:beve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Wekligo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woilg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 o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gooiieng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ldlgieg</a:t>
            </a:r>
            <a:endParaRPr lang="en-US" dirty="0">
              <a:solidFill>
                <a:schemeClr val="bg2">
                  <a:lumMod val="75000"/>
                </a:schemeClr>
              </a:solidFill>
              <a:latin typeface="Anonymous" panose="02000409000000000000" pitchFamily="49" charset="0"/>
              <a:cs typeface="Adobe Devanagari" panose="02040503050201020203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glign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soing</a:t>
            </a:r>
            <a:endParaRPr lang="en-US" dirty="0">
              <a:solidFill>
                <a:schemeClr val="bg2">
                  <a:lumMod val="75000"/>
                </a:schemeClr>
              </a:solidFill>
              <a:latin typeface="Anonymous" panose="02000409000000000000" pitchFamily="49" charset="0"/>
              <a:cs typeface="Adobe Devanagari" panose="02040503050201020203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wgppstin</a:t>
            </a:r>
            <a:endParaRPr lang="en-US" dirty="0">
              <a:solidFill>
                <a:schemeClr val="bg2">
                  <a:lumMod val="75000"/>
                </a:schemeClr>
              </a:solidFill>
              <a:latin typeface="Anonymous" panose="02000409000000000000" pitchFamily="49" charset="0"/>
              <a:cs typeface="Adobe Devanagari" panose="020405030502010202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Wgoing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WOGg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soinetg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sgin</a:t>
            </a:r>
            <a:endParaRPr lang="en-US" dirty="0">
              <a:solidFill>
                <a:schemeClr val="bg2">
                  <a:lumMod val="75000"/>
                </a:schemeClr>
              </a:solidFill>
              <a:latin typeface="Anonymous" panose="02000409000000000000" pitchFamily="49" charset="0"/>
              <a:cs typeface="Adobe Devanagari" panose="020405030502010202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Zoitng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 lei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ogionw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geingsl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gion</a:t>
            </a:r>
            <a:endParaRPr lang="en-US" dirty="0">
              <a:solidFill>
                <a:schemeClr val="bg2">
                  <a:lumMod val="75000"/>
                </a:schemeClr>
              </a:solidFill>
              <a:latin typeface="Anonymous" panose="02000409000000000000" pitchFamily="49" charset="0"/>
              <a:cs typeface="Adobe Devanagari" panose="020405030502010202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Xoitngow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goinw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gog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  I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goewa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xz</a:t>
            </a:r>
            <a:endParaRPr lang="en-US" dirty="0">
              <a:solidFill>
                <a:schemeClr val="bg2">
                  <a:lumMod val="75000"/>
                </a:schemeClr>
              </a:solidFill>
              <a:latin typeface="Anonymous" panose="02000409000000000000" pitchFamily="49" charset="0"/>
              <a:cs typeface="Adobe Devanagari" panose="020405030502010202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chemeClr val="bg2">
                  <a:lumMod val="75000"/>
                </a:schemeClr>
              </a:solidFill>
              <a:latin typeface="Anonymous" panose="02000409000000000000" pitchFamily="49" charset="0"/>
              <a:cs typeface="Adobe Devanagari" panose="020405030502010202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Asogin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woginw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goin</a:t>
            </a:r>
            <a:endParaRPr lang="en-US" dirty="0">
              <a:solidFill>
                <a:schemeClr val="bg2">
                  <a:lumMod val="75000"/>
                </a:schemeClr>
              </a:solidFill>
              <a:latin typeface="Anonymous" panose="02000409000000000000" pitchFamily="49" charset="0"/>
              <a:cs typeface="Adobe Devanagari" panose="020405030502010202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Gigwoing</a:t>
            </a:r>
            <a:endParaRPr lang="en-US" dirty="0">
              <a:solidFill>
                <a:schemeClr val="bg2">
                  <a:lumMod val="75000"/>
                </a:schemeClr>
              </a:solidFill>
              <a:latin typeface="Anonymous" panose="02000409000000000000" pitchFamily="49" charset="0"/>
              <a:cs typeface="Adobe Devanagari" panose="02040503050201020203" pitchFamily="18" charset="0"/>
            </a:endParaRPr>
          </a:p>
          <a:p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F12074A-CEBA-4665-B24B-A0FCD3BA610C}"/>
              </a:ext>
            </a:extLst>
          </p:cNvPr>
          <p:cNvSpPr txBox="1"/>
          <p:nvPr/>
        </p:nvSpPr>
        <p:spPr>
          <a:xfrm>
            <a:off x="6231215" y="1921323"/>
            <a:ext cx="4711148" cy="3970318"/>
          </a:xfrm>
          <a:prstGeom prst="rect">
            <a:avLst/>
          </a:prstGeom>
          <a:noFill/>
          <a:ln w="15875">
            <a:solidFill>
              <a:schemeClr val="bg2">
                <a:lumMod val="50000"/>
              </a:schemeClr>
            </a:solidFill>
            <a:beve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YOIROW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toiungow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igown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WEOTGG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wgitonw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 to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gwpgb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Uwpgnwo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 g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wogn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woglbkn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goinw</a:t>
            </a:r>
            <a:endParaRPr lang="en-US" dirty="0">
              <a:solidFill>
                <a:schemeClr val="bg2">
                  <a:lumMod val="75000"/>
                </a:schemeClr>
              </a:solidFill>
              <a:latin typeface="Anonymous" panose="02000409000000000000" pitchFamily="49" charset="0"/>
              <a:cs typeface="Adobe Devanagari" panose="020405030502010202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YIOowpgnie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gos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tuelbmnw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 go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Plwowengoin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eognw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gwoien</a:t>
            </a:r>
            <a:endParaRPr lang="en-US" dirty="0">
              <a:solidFill>
                <a:schemeClr val="bg2">
                  <a:lumMod val="75000"/>
                </a:schemeClr>
              </a:solidFill>
              <a:latin typeface="Anonymous" panose="02000409000000000000" pitchFamily="49" charset="0"/>
              <a:cs typeface="Adobe Devanagari" panose="02040503050201020203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glign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soing</a:t>
            </a:r>
            <a:endParaRPr lang="en-US" dirty="0">
              <a:solidFill>
                <a:schemeClr val="bg2">
                  <a:lumMod val="75000"/>
                </a:schemeClr>
              </a:solidFill>
              <a:latin typeface="Anonymous" panose="02000409000000000000" pitchFamily="49" charset="0"/>
              <a:cs typeface="Adobe Devanagari" panose="02040503050201020203" pitchFamily="18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wgppstin</a:t>
            </a:r>
            <a:endParaRPr lang="en-US" dirty="0">
              <a:solidFill>
                <a:schemeClr val="bg2">
                  <a:lumMod val="75000"/>
                </a:schemeClr>
              </a:solidFill>
              <a:latin typeface="Anonymous" panose="02000409000000000000" pitchFamily="49" charset="0"/>
              <a:cs typeface="Adobe Devanagari" panose="020405030502010202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Zoitng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 lei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ogionw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geingsl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gion</a:t>
            </a:r>
            <a:endParaRPr lang="en-US" dirty="0">
              <a:solidFill>
                <a:schemeClr val="bg2">
                  <a:lumMod val="75000"/>
                </a:schemeClr>
              </a:solidFill>
              <a:latin typeface="Anonymous" panose="02000409000000000000" pitchFamily="49" charset="0"/>
              <a:cs typeface="Adobe Devanagari" panose="020405030502010202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dirty="0">
              <a:solidFill>
                <a:schemeClr val="bg2">
                  <a:lumMod val="75000"/>
                </a:schemeClr>
              </a:solidFill>
              <a:latin typeface="Anonymous" panose="02000409000000000000" pitchFamily="49" charset="0"/>
              <a:cs typeface="Adobe Devanagari" panose="020405030502010202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Asogin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woginw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 </a:t>
            </a: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goin</a:t>
            </a:r>
            <a:endParaRPr lang="en-US" dirty="0">
              <a:solidFill>
                <a:schemeClr val="bg2">
                  <a:lumMod val="75000"/>
                </a:schemeClr>
              </a:solidFill>
              <a:latin typeface="Anonymous" panose="02000409000000000000" pitchFamily="49" charset="0"/>
              <a:cs typeface="Adobe Devanagari" panose="020405030502010202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err="1">
                <a:solidFill>
                  <a:schemeClr val="bg2">
                    <a:lumMod val="75000"/>
                  </a:schemeClr>
                </a:solidFill>
                <a:latin typeface="Anonymous" panose="02000409000000000000" pitchFamily="49" charset="0"/>
                <a:cs typeface="Adobe Devanagari" panose="02040503050201020203" pitchFamily="18" charset="0"/>
              </a:rPr>
              <a:t>Gigwoing</a:t>
            </a:r>
            <a:endParaRPr lang="en-US" dirty="0">
              <a:solidFill>
                <a:schemeClr val="bg2">
                  <a:lumMod val="75000"/>
                </a:schemeClr>
              </a:solidFill>
              <a:latin typeface="Anonymous" panose="02000409000000000000" pitchFamily="49" charset="0"/>
              <a:cs typeface="Adobe Devanagari" panose="02040503050201020203" pitchFamily="18" charset="0"/>
            </a:endParaRPr>
          </a:p>
          <a:p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8589D4A-A827-485D-87D6-2669D41874C4}"/>
              </a:ext>
            </a:extLst>
          </p:cNvPr>
          <p:cNvSpPr/>
          <p:nvPr/>
        </p:nvSpPr>
        <p:spPr>
          <a:xfrm rot="19696801">
            <a:off x="633392" y="3225969"/>
            <a:ext cx="4511171" cy="1015663"/>
          </a:xfrm>
          <a:prstGeom prst="rect">
            <a:avLst/>
          </a:prstGeom>
          <a:solidFill>
            <a:schemeClr val="bg2">
              <a:lumMod val="75000"/>
              <a:alpha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>
                <a:ln/>
                <a:solidFill>
                  <a:schemeClr val="accent3"/>
                </a:solidFill>
                <a:effectLst/>
              </a:rPr>
              <a:t>DRAFT Plan 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ACBC6C6-DAAE-456F-8461-98BD5D360F7E}"/>
              </a:ext>
            </a:extLst>
          </p:cNvPr>
          <p:cNvSpPr/>
          <p:nvPr/>
        </p:nvSpPr>
        <p:spPr>
          <a:xfrm rot="19696801">
            <a:off x="6163929" y="3225970"/>
            <a:ext cx="4475905" cy="1015663"/>
          </a:xfrm>
          <a:prstGeom prst="rect">
            <a:avLst/>
          </a:prstGeom>
          <a:solidFill>
            <a:schemeClr val="bg2">
              <a:lumMod val="75000"/>
              <a:alpha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>
                <a:ln/>
                <a:solidFill>
                  <a:schemeClr val="accent3"/>
                </a:solidFill>
                <a:effectLst/>
              </a:rPr>
              <a:t>DRAFT Plan B</a:t>
            </a:r>
          </a:p>
        </p:txBody>
      </p:sp>
    </p:spTree>
    <p:extLst>
      <p:ext uri="{BB962C8B-B14F-4D97-AF65-F5344CB8AC3E}">
        <p14:creationId xmlns:p14="http://schemas.microsoft.com/office/powerpoint/2010/main" val="3939402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B34540-7C6A-46AF-B7DB-7BBEBD202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1" y="0"/>
            <a:ext cx="10972800" cy="1143000"/>
          </a:xfrm>
        </p:spPr>
        <p:txBody>
          <a:bodyPr/>
          <a:lstStyle/>
          <a:p>
            <a:pPr algn="l"/>
            <a:r>
              <a:rPr lang="en-US" dirty="0"/>
              <a:t>Strategize on Approach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E1D3D39-7E83-43AB-8EB0-5C669CC370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" t="4865" r="-475" b="11657"/>
          <a:stretch/>
        </p:blipFill>
        <p:spPr>
          <a:xfrm>
            <a:off x="0" y="895625"/>
            <a:ext cx="12192000" cy="59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703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15631DB0-18E0-4B84-90E5-91BBB2EAE7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7253958"/>
              </p:ext>
            </p:extLst>
          </p:nvPr>
        </p:nvGraphicFramePr>
        <p:xfrm>
          <a:off x="1086679" y="225287"/>
          <a:ext cx="10455964" cy="5913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D17D7F9-2F55-42DF-A081-996B5312B93E}"/>
              </a:ext>
            </a:extLst>
          </p:cNvPr>
          <p:cNvSpPr/>
          <p:nvPr/>
        </p:nvSpPr>
        <p:spPr>
          <a:xfrm>
            <a:off x="3554821" y="225287"/>
            <a:ext cx="2458430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Survey</a:t>
            </a:r>
          </a:p>
        </p:txBody>
      </p:sp>
    </p:spTree>
    <p:extLst>
      <p:ext uri="{BB962C8B-B14F-4D97-AF65-F5344CB8AC3E}">
        <p14:creationId xmlns:p14="http://schemas.microsoft.com/office/powerpoint/2010/main" val="132226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4571132-3788-4149-85B5-582E1543913B}"/>
              </a:ext>
            </a:extLst>
          </p:cNvPr>
          <p:cNvGrpSpPr/>
          <p:nvPr/>
        </p:nvGrpSpPr>
        <p:grpSpPr>
          <a:xfrm>
            <a:off x="223867" y="5131904"/>
            <a:ext cx="934164" cy="1646584"/>
            <a:chOff x="223867" y="5211416"/>
            <a:chExt cx="934164" cy="1646584"/>
          </a:xfrm>
        </p:grpSpPr>
        <p:sp>
          <p:nvSpPr>
            <p:cNvPr id="3" name="Flowchart: Manual Input 2">
              <a:extLst>
                <a:ext uri="{FF2B5EF4-FFF2-40B4-BE49-F238E27FC236}">
                  <a16:creationId xmlns:a16="http://schemas.microsoft.com/office/drawing/2014/main" xmlns="" id="{8773198A-C2AE-4F4C-B07E-CD123E777DFD}"/>
                </a:ext>
              </a:extLst>
            </p:cNvPr>
            <p:cNvSpPr/>
            <p:nvPr/>
          </p:nvSpPr>
          <p:spPr>
            <a:xfrm>
              <a:off x="228959" y="5211416"/>
              <a:ext cx="929072" cy="980661"/>
            </a:xfrm>
            <a:prstGeom prst="flowChartManualInpu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05AE6DAB-C764-4478-8FB8-57CA4187CD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3867" y="5420139"/>
              <a:ext cx="934163" cy="1437861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7E000E4-92CE-4FDB-9E5F-3CDA7125777B}"/>
              </a:ext>
            </a:extLst>
          </p:cNvPr>
          <p:cNvGrpSpPr/>
          <p:nvPr/>
        </p:nvGrpSpPr>
        <p:grpSpPr>
          <a:xfrm>
            <a:off x="3717271" y="5158408"/>
            <a:ext cx="925217" cy="1620081"/>
            <a:chOff x="3717271" y="5158408"/>
            <a:chExt cx="925217" cy="1620081"/>
          </a:xfrm>
        </p:grpSpPr>
        <p:sp>
          <p:nvSpPr>
            <p:cNvPr id="8" name="Flowchart: Manual Input 7">
              <a:extLst>
                <a:ext uri="{FF2B5EF4-FFF2-40B4-BE49-F238E27FC236}">
                  <a16:creationId xmlns:a16="http://schemas.microsoft.com/office/drawing/2014/main" xmlns="" id="{9585A886-3924-46A7-AE20-7B5D5B51948F}"/>
                </a:ext>
              </a:extLst>
            </p:cNvPr>
            <p:cNvSpPr/>
            <p:nvPr/>
          </p:nvSpPr>
          <p:spPr>
            <a:xfrm>
              <a:off x="3743775" y="5158408"/>
              <a:ext cx="898713" cy="755370"/>
            </a:xfrm>
            <a:prstGeom prst="flowChartManualInpu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A625FCC3-1FBF-46D1-BF19-BA9E46D7E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17271" y="5340627"/>
              <a:ext cx="925217" cy="1437862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F25D5C64-7983-4548-B84F-983762D035C7}"/>
              </a:ext>
            </a:extLst>
          </p:cNvPr>
          <p:cNvGrpSpPr/>
          <p:nvPr/>
        </p:nvGrpSpPr>
        <p:grpSpPr>
          <a:xfrm>
            <a:off x="6880413" y="5174979"/>
            <a:ext cx="996067" cy="1683020"/>
            <a:chOff x="6880413" y="5174979"/>
            <a:chExt cx="996067" cy="1683020"/>
          </a:xfrm>
        </p:grpSpPr>
        <p:sp>
          <p:nvSpPr>
            <p:cNvPr id="10" name="Flowchart: Manual Input 9">
              <a:extLst>
                <a:ext uri="{FF2B5EF4-FFF2-40B4-BE49-F238E27FC236}">
                  <a16:creationId xmlns:a16="http://schemas.microsoft.com/office/drawing/2014/main" xmlns="" id="{C4C22D9A-7362-4945-B6A4-8C261EBD00F8}"/>
                </a:ext>
              </a:extLst>
            </p:cNvPr>
            <p:cNvSpPr/>
            <p:nvPr/>
          </p:nvSpPr>
          <p:spPr>
            <a:xfrm>
              <a:off x="6914132" y="5174979"/>
              <a:ext cx="898713" cy="755370"/>
            </a:xfrm>
            <a:prstGeom prst="flowChartManualInput">
              <a:avLst/>
            </a:prstGeom>
            <a:no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84679952-BB6C-4167-A35E-296B22BEF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80413" y="5340626"/>
              <a:ext cx="996067" cy="1517373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4A8900C7-965F-4DB8-B3C3-B053A95B6D38}"/>
              </a:ext>
            </a:extLst>
          </p:cNvPr>
          <p:cNvGrpSpPr/>
          <p:nvPr/>
        </p:nvGrpSpPr>
        <p:grpSpPr>
          <a:xfrm>
            <a:off x="9899411" y="5178288"/>
            <a:ext cx="929995" cy="1676482"/>
            <a:chOff x="9899411" y="5178288"/>
            <a:chExt cx="929995" cy="1676482"/>
          </a:xfrm>
        </p:grpSpPr>
        <p:sp>
          <p:nvSpPr>
            <p:cNvPr id="9" name="Flowchart: Manual Input 8">
              <a:extLst>
                <a:ext uri="{FF2B5EF4-FFF2-40B4-BE49-F238E27FC236}">
                  <a16:creationId xmlns:a16="http://schemas.microsoft.com/office/drawing/2014/main" xmlns="" id="{DA8F82FF-DDB1-4ACA-ADE9-3AE5CF6D862C}"/>
                </a:ext>
              </a:extLst>
            </p:cNvPr>
            <p:cNvSpPr/>
            <p:nvPr/>
          </p:nvSpPr>
          <p:spPr>
            <a:xfrm>
              <a:off x="9899411" y="5178288"/>
              <a:ext cx="898713" cy="755370"/>
            </a:xfrm>
            <a:prstGeom prst="flowChartManualInpu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45573CEE-B4F3-4DD6-B92F-C12BA9CE6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00333" y="5343853"/>
              <a:ext cx="929073" cy="1510917"/>
            </a:xfrm>
            <a:prstGeom prst="rect">
              <a:avLst/>
            </a:prstGeom>
          </p:spPr>
        </p:pic>
      </p:grp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xmlns="" id="{62B6A6F7-4018-4918-B937-07B1A889FEC3}"/>
              </a:ext>
            </a:extLst>
          </p:cNvPr>
          <p:cNvSpPr/>
          <p:nvPr/>
        </p:nvSpPr>
        <p:spPr>
          <a:xfrm>
            <a:off x="8375374" y="848137"/>
            <a:ext cx="3417880" cy="1948071"/>
          </a:xfrm>
          <a:prstGeom prst="cloudCallout">
            <a:avLst>
              <a:gd name="adj1" fmla="val 57318"/>
              <a:gd name="adj2" fmla="val -89881"/>
            </a:avLst>
          </a:prstGeom>
          <a:gradFill>
            <a:gsLst>
              <a:gs pos="99000">
                <a:srgbClr val="002060"/>
              </a:gs>
              <a:gs pos="48000">
                <a:schemeClr val="accent1">
                  <a:lumMod val="75000"/>
                </a:schemeClr>
              </a:gs>
              <a:gs pos="3000">
                <a:schemeClr val="tx2">
                  <a:lumMod val="60000"/>
                  <a:lumOff val="40000"/>
                </a:schemeClr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i="1" dirty="0" err="1">
                <a:solidFill>
                  <a:schemeClr val="bg1"/>
                </a:solidFill>
              </a:rPr>
              <a:t>Psst</a:t>
            </a:r>
            <a:r>
              <a:rPr lang="en-US" i="1" dirty="0">
                <a:solidFill>
                  <a:schemeClr val="bg1"/>
                </a:solidFill>
              </a:rPr>
              <a:t>… </a:t>
            </a:r>
          </a:p>
          <a:p>
            <a:pPr algn="ctr"/>
            <a:r>
              <a:rPr lang="en-US" i="1" cap="small" dirty="0">
                <a:solidFill>
                  <a:schemeClr val="bg1"/>
                </a:solidFill>
              </a:rPr>
              <a:t>~career tip of the day~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Chair the “Friends of- Society”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0AD6E93-291A-49D5-AF89-C6AB7B930402}"/>
              </a:ext>
            </a:extLst>
          </p:cNvPr>
          <p:cNvSpPr txBox="1"/>
          <p:nvPr/>
        </p:nvSpPr>
        <p:spPr>
          <a:xfrm>
            <a:off x="0" y="18221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oper Black" panose="0208090404030B020404" pitchFamily="18" charset="0"/>
              </a:rPr>
              <a:t>The Voice of Reason is Highly Regarded….  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Cooper Black" panose="0208090404030B020404" pitchFamily="18" charset="0"/>
              </a:rPr>
              <a:t>Even when not initially heeded.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4FB8343-274F-4E95-B79C-0649297889DE}"/>
              </a:ext>
            </a:extLst>
          </p:cNvPr>
          <p:cNvSpPr txBox="1"/>
          <p:nvPr/>
        </p:nvSpPr>
        <p:spPr>
          <a:xfrm>
            <a:off x="599447" y="1419284"/>
            <a:ext cx="718736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Capture Achievable Goals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Chart a Reasonable Course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Provide Assurance of Support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Bring Respected Colleagues to Bear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Establish Next Actions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Give Decision Assignments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/>
              <a:t>Commit to Follow-up Dates </a:t>
            </a:r>
          </a:p>
        </p:txBody>
      </p:sp>
    </p:spTree>
    <p:extLst>
      <p:ext uri="{BB962C8B-B14F-4D97-AF65-F5344CB8AC3E}">
        <p14:creationId xmlns:p14="http://schemas.microsoft.com/office/powerpoint/2010/main" val="1909134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447C3B-7EA9-4DA7-9F67-E2D17384F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225289" y="3379304"/>
            <a:ext cx="3374335" cy="347869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DEDEE8D7-395C-4893-BFE3-80D96F83AC60}"/>
              </a:ext>
            </a:extLst>
          </p:cNvPr>
          <p:cNvSpPr txBox="1">
            <a:spLocks/>
          </p:cNvSpPr>
          <p:nvPr/>
        </p:nvSpPr>
        <p:spPr>
          <a:xfrm>
            <a:off x="490331" y="218407"/>
            <a:ext cx="11573082" cy="316089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Selling Quality at an Organization Level</a:t>
            </a:r>
          </a:p>
          <a:p>
            <a:endParaRPr lang="en-US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 about</a:t>
            </a:r>
          </a:p>
          <a:p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Building an Effective Business Case</a:t>
            </a:r>
          </a:p>
          <a:p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that maximizes the value of </a:t>
            </a:r>
            <a:r>
              <a:rPr lang="en-US" sz="40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</a:t>
            </a:r>
          </a:p>
        </p:txBody>
      </p:sp>
      <p:pic>
        <p:nvPicPr>
          <p:cNvPr id="6" name="Picture 5" descr="utilligentLogoBlue">
            <a:extLst>
              <a:ext uri="{FF2B5EF4-FFF2-40B4-BE49-F238E27FC236}">
                <a16:creationId xmlns:a16="http://schemas.microsoft.com/office/drawing/2014/main" xmlns="" id="{CEB1AB9C-6F80-4B72-B650-114B225328C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943600"/>
            <a:ext cx="30480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12FEE46-5960-45C3-80AD-891FBA458F04}"/>
              </a:ext>
            </a:extLst>
          </p:cNvPr>
          <p:cNvSpPr/>
          <p:nvPr/>
        </p:nvSpPr>
        <p:spPr>
          <a:xfrm>
            <a:off x="5278220" y="5943600"/>
            <a:ext cx="38922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00B0F0"/>
                </a:solidFill>
                <a:effectLst/>
              </a:rPr>
              <a:t>Penny Tootle</a:t>
            </a:r>
          </a:p>
        </p:txBody>
      </p:sp>
    </p:spTree>
    <p:extLst>
      <p:ext uri="{BB962C8B-B14F-4D97-AF65-F5344CB8AC3E}">
        <p14:creationId xmlns:p14="http://schemas.microsoft.com/office/powerpoint/2010/main" val="13053940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C49544-1321-4244-A2FB-5EE4FB821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788" y="1703458"/>
            <a:ext cx="10363200" cy="1362075"/>
          </a:xfrm>
        </p:spPr>
        <p:txBody>
          <a:bodyPr>
            <a:normAutofit/>
          </a:bodyPr>
          <a:lstStyle/>
          <a:p>
            <a:pPr algn="ctr"/>
            <a:r>
              <a:rPr lang="en-US" sz="5400" dirty="0" err="1">
                <a:solidFill>
                  <a:srgbClr val="00B0F0"/>
                </a:solidFill>
                <a:latin typeface="Cooper Black" panose="0208090404030B020404" pitchFamily="18" charset="0"/>
              </a:rPr>
              <a:t>THANk</a:t>
            </a:r>
            <a:r>
              <a:rPr lang="en-US" sz="5400" dirty="0">
                <a:solidFill>
                  <a:srgbClr val="00B0F0"/>
                </a:solidFill>
                <a:latin typeface="Cooper Black" panose="0208090404030B020404" pitchFamily="18" charset="0"/>
              </a:rPr>
              <a:t> YOU!</a:t>
            </a:r>
          </a:p>
        </p:txBody>
      </p:sp>
      <p:pic>
        <p:nvPicPr>
          <p:cNvPr id="4" name="Picture 3" descr="utilligentLogoBlue">
            <a:extLst>
              <a:ext uri="{FF2B5EF4-FFF2-40B4-BE49-F238E27FC236}">
                <a16:creationId xmlns:a16="http://schemas.microsoft.com/office/drawing/2014/main" xmlns="" id="{0CCF290E-8C76-4A1A-8358-8E5D43AB2E1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943600"/>
            <a:ext cx="30480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25B36CE-F193-41F5-9FB3-9CAC6E221663}"/>
              </a:ext>
            </a:extLst>
          </p:cNvPr>
          <p:cNvSpPr/>
          <p:nvPr/>
        </p:nvSpPr>
        <p:spPr>
          <a:xfrm>
            <a:off x="5278220" y="5943600"/>
            <a:ext cx="38922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00B0F0"/>
                </a:solidFill>
                <a:effectLst/>
              </a:rPr>
              <a:t>Penny Tootle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687F815-3600-42B4-A20E-E87624633488}"/>
              </a:ext>
            </a:extLst>
          </p:cNvPr>
          <p:cNvSpPr txBox="1"/>
          <p:nvPr/>
        </p:nvSpPr>
        <p:spPr>
          <a:xfrm>
            <a:off x="3551583" y="2696201"/>
            <a:ext cx="6334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5">
                    <a:lumMod val="50000"/>
                  </a:schemeClr>
                </a:solidFill>
              </a:rPr>
              <a:t>Penny.tootle@Utilligent.com</a:t>
            </a:r>
          </a:p>
        </p:txBody>
      </p:sp>
    </p:spTree>
    <p:extLst>
      <p:ext uri="{BB962C8B-B14F-4D97-AF65-F5344CB8AC3E}">
        <p14:creationId xmlns:p14="http://schemas.microsoft.com/office/powerpoint/2010/main" val="3754655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15631DB0-18E0-4B84-90E5-91BBB2EAE7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7110423"/>
              </p:ext>
            </p:extLst>
          </p:nvPr>
        </p:nvGraphicFramePr>
        <p:xfrm>
          <a:off x="1086679" y="225287"/>
          <a:ext cx="10455964" cy="5913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D17D7F9-2F55-42DF-A081-996B5312B93E}"/>
              </a:ext>
            </a:extLst>
          </p:cNvPr>
          <p:cNvSpPr/>
          <p:nvPr/>
        </p:nvSpPr>
        <p:spPr>
          <a:xfrm>
            <a:off x="3514502" y="331304"/>
            <a:ext cx="3387209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5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Advocacy</a:t>
            </a:r>
          </a:p>
        </p:txBody>
      </p:sp>
    </p:spTree>
    <p:extLst>
      <p:ext uri="{BB962C8B-B14F-4D97-AF65-F5344CB8AC3E}">
        <p14:creationId xmlns:p14="http://schemas.microsoft.com/office/powerpoint/2010/main" val="3188232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9D8D49D-3936-4981-A2DF-AB6E80FB1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3734782"/>
            <a:ext cx="2361786" cy="2872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C24A0CA-2D79-4638-96AD-4A11E00F0F5F}"/>
              </a:ext>
            </a:extLst>
          </p:cNvPr>
          <p:cNvSpPr txBox="1"/>
          <p:nvPr/>
        </p:nvSpPr>
        <p:spPr>
          <a:xfrm>
            <a:off x="755375" y="2569386"/>
            <a:ext cx="69573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>
                <a:solidFill>
                  <a:schemeClr val="tx2"/>
                </a:solidFill>
              </a:rPr>
              <a:t>Building Takes Bricks! 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             Materials! 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                   Substance!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tx2">
                    <a:lumMod val="50000"/>
                  </a:schemeClr>
                </a:solidFill>
              </a:rPr>
              <a:t>                           Labor!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</a:rPr>
              <a:t>                                Energy!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E361D788-6A00-4AB7-B7EB-06ADE7AAA78C}"/>
              </a:ext>
            </a:extLst>
          </p:cNvPr>
          <p:cNvSpPr txBox="1">
            <a:spLocks/>
          </p:cNvSpPr>
          <p:nvPr/>
        </p:nvSpPr>
        <p:spPr>
          <a:xfrm>
            <a:off x="1134751" y="99655"/>
            <a:ext cx="10363200" cy="91922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…Building an Effective Business Case</a:t>
            </a:r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xmlns="" id="{BFF824D8-693F-43EF-AA3F-FAF4BADFC37D}"/>
              </a:ext>
            </a:extLst>
          </p:cNvPr>
          <p:cNvSpPr/>
          <p:nvPr/>
        </p:nvSpPr>
        <p:spPr>
          <a:xfrm>
            <a:off x="6316351" y="2173357"/>
            <a:ext cx="4731026" cy="2650435"/>
          </a:xfrm>
          <a:prstGeom prst="cub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What </a:t>
            </a:r>
            <a:r>
              <a:rPr lang="en-US" sz="2800" b="1" u="sng" cap="all" dirty="0">
                <a:solidFill>
                  <a:schemeClr val="accent6">
                    <a:lumMod val="50000"/>
                  </a:schemeClr>
                </a:solidFill>
              </a:rPr>
              <a:t>You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Believe 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Is The Foundation of Your </a:t>
            </a:r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Business Case!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BEA500D-7AFA-4A45-9FE5-EC5E326D91ED}"/>
              </a:ext>
            </a:extLst>
          </p:cNvPr>
          <p:cNvSpPr txBox="1"/>
          <p:nvPr/>
        </p:nvSpPr>
        <p:spPr>
          <a:xfrm rot="21384360">
            <a:off x="6890181" y="2132927"/>
            <a:ext cx="262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Build Here 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xmlns="" id="{DD224560-0F4A-45E1-9777-1BD0C48DFA2A}"/>
              </a:ext>
            </a:extLst>
          </p:cNvPr>
          <p:cNvSpPr/>
          <p:nvPr/>
        </p:nvSpPr>
        <p:spPr>
          <a:xfrm rot="19089575">
            <a:off x="8118361" y="2259447"/>
            <a:ext cx="318481" cy="457696"/>
          </a:xfrm>
          <a:prstGeom prst="downArrow">
            <a:avLst/>
          </a:prstGeom>
          <a:gradFill>
            <a:gsLst>
              <a:gs pos="0">
                <a:srgbClr val="002060"/>
              </a:gs>
              <a:gs pos="48000">
                <a:schemeClr val="accent1">
                  <a:lumMod val="75000"/>
                </a:schemeClr>
              </a:gs>
              <a:gs pos="83000">
                <a:schemeClr val="tx2">
                  <a:lumMod val="60000"/>
                  <a:lumOff val="40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84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basset hound">
            <a:extLst>
              <a:ext uri="{FF2B5EF4-FFF2-40B4-BE49-F238E27FC236}">
                <a16:creationId xmlns:a16="http://schemas.microsoft.com/office/drawing/2014/main" xmlns="" id="{36AFEDBB-2C14-4637-8D71-187D0F5EBD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9" r="7932" b="9562"/>
          <a:stretch/>
        </p:blipFill>
        <p:spPr bwMode="auto">
          <a:xfrm>
            <a:off x="6930306" y="3743739"/>
            <a:ext cx="5261694" cy="31142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CC6B409-D5B4-4E39-93C3-AF1266377B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0" y="1765231"/>
            <a:ext cx="4267200" cy="4876800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xmlns="" id="{E317024A-2685-464C-ADDC-98AC92824F51}"/>
              </a:ext>
            </a:extLst>
          </p:cNvPr>
          <p:cNvSpPr/>
          <p:nvPr/>
        </p:nvSpPr>
        <p:spPr>
          <a:xfrm>
            <a:off x="3233033" y="1266410"/>
            <a:ext cx="2314575" cy="1614488"/>
          </a:xfrm>
          <a:prstGeom prst="wedgeEllipseCallout">
            <a:avLst>
              <a:gd name="adj1" fmla="val -101053"/>
              <a:gd name="adj2" fmla="val -3076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My Protection is Superior. I will Keep you safe. 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xmlns="" id="{93F4F31A-85A7-41AA-B202-6CE229502931}"/>
              </a:ext>
            </a:extLst>
          </p:cNvPr>
          <p:cNvSpPr/>
          <p:nvPr/>
        </p:nvSpPr>
        <p:spPr>
          <a:xfrm>
            <a:off x="6098319" y="3396387"/>
            <a:ext cx="2314575" cy="1614488"/>
          </a:xfrm>
          <a:prstGeom prst="wedgeEllipseCallout">
            <a:avLst>
              <a:gd name="adj1" fmla="val 109396"/>
              <a:gd name="adj2" fmla="val 41261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/>
              <a:t>Sure, I guess I can keep you safe.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445C3B7-17DF-41DE-BBF4-C513E139BB9C}"/>
              </a:ext>
            </a:extLst>
          </p:cNvPr>
          <p:cNvSpPr txBox="1"/>
          <p:nvPr/>
        </p:nvSpPr>
        <p:spPr>
          <a:xfrm>
            <a:off x="6930306" y="1741419"/>
            <a:ext cx="3352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tx2"/>
                </a:solidFill>
              </a:rPr>
              <a:t>“See the difference?”</a:t>
            </a:r>
          </a:p>
        </p:txBody>
      </p:sp>
    </p:spTree>
    <p:extLst>
      <p:ext uri="{BB962C8B-B14F-4D97-AF65-F5344CB8AC3E}">
        <p14:creationId xmlns:p14="http://schemas.microsoft.com/office/powerpoint/2010/main" val="3808147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64F538F-32D7-4370-9587-F417DAF21598}"/>
              </a:ext>
            </a:extLst>
          </p:cNvPr>
          <p:cNvSpPr/>
          <p:nvPr/>
        </p:nvSpPr>
        <p:spPr>
          <a:xfrm>
            <a:off x="511249" y="1893909"/>
            <a:ext cx="66075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C200523-4159-4A26-AF13-7C27029C3A24}"/>
              </a:ext>
            </a:extLst>
          </p:cNvPr>
          <p:cNvSpPr/>
          <p:nvPr/>
        </p:nvSpPr>
        <p:spPr>
          <a:xfrm>
            <a:off x="178816" y="3682953"/>
            <a:ext cx="1191390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Why do YOU need a quality program?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EC67AC9-B903-461C-B211-C3A31BDA71F9}"/>
              </a:ext>
            </a:extLst>
          </p:cNvPr>
          <p:cNvSpPr/>
          <p:nvPr/>
        </p:nvSpPr>
        <p:spPr>
          <a:xfrm>
            <a:off x="7095305" y="570469"/>
            <a:ext cx="66075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F6794B9-E636-4826-B7DD-7A6080BDC47F}"/>
              </a:ext>
            </a:extLst>
          </p:cNvPr>
          <p:cNvSpPr/>
          <p:nvPr/>
        </p:nvSpPr>
        <p:spPr>
          <a:xfrm>
            <a:off x="4606170" y="1893908"/>
            <a:ext cx="66075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E65F269-16C2-4F57-8605-EADF25B62062}"/>
              </a:ext>
            </a:extLst>
          </p:cNvPr>
          <p:cNvSpPr/>
          <p:nvPr/>
        </p:nvSpPr>
        <p:spPr>
          <a:xfrm>
            <a:off x="2147893" y="570470"/>
            <a:ext cx="66075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A59ECAF-1E65-4EFB-91B8-FF0015263584}"/>
              </a:ext>
            </a:extLst>
          </p:cNvPr>
          <p:cNvSpPr/>
          <p:nvPr/>
        </p:nvSpPr>
        <p:spPr>
          <a:xfrm>
            <a:off x="10244971" y="4935283"/>
            <a:ext cx="66075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E871499-6901-4533-AAE4-6EDB7A0C2EA7}"/>
              </a:ext>
            </a:extLst>
          </p:cNvPr>
          <p:cNvSpPr/>
          <p:nvPr/>
        </p:nvSpPr>
        <p:spPr>
          <a:xfrm>
            <a:off x="8923682" y="1893908"/>
            <a:ext cx="66075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CA513DF-39CE-4E93-99DF-91A4D2BAA635}"/>
              </a:ext>
            </a:extLst>
          </p:cNvPr>
          <p:cNvSpPr/>
          <p:nvPr/>
        </p:nvSpPr>
        <p:spPr>
          <a:xfrm>
            <a:off x="6764926" y="5071888"/>
            <a:ext cx="66075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44A11EB-D63A-4F59-96CD-0439D7193285}"/>
              </a:ext>
            </a:extLst>
          </p:cNvPr>
          <p:cNvSpPr/>
          <p:nvPr/>
        </p:nvSpPr>
        <p:spPr>
          <a:xfrm>
            <a:off x="2193465" y="4935283"/>
            <a:ext cx="66075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075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64F538F-32D7-4370-9587-F417DAF21598}"/>
              </a:ext>
            </a:extLst>
          </p:cNvPr>
          <p:cNvSpPr/>
          <p:nvPr/>
        </p:nvSpPr>
        <p:spPr>
          <a:xfrm>
            <a:off x="511249" y="1893909"/>
            <a:ext cx="66075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C200523-4159-4A26-AF13-7C27029C3A24}"/>
              </a:ext>
            </a:extLst>
          </p:cNvPr>
          <p:cNvSpPr/>
          <p:nvPr/>
        </p:nvSpPr>
        <p:spPr>
          <a:xfrm>
            <a:off x="3431471" y="3682953"/>
            <a:ext cx="540859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What Problem?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EC67AC9-B903-461C-B211-C3A31BDA71F9}"/>
              </a:ext>
            </a:extLst>
          </p:cNvPr>
          <p:cNvSpPr/>
          <p:nvPr/>
        </p:nvSpPr>
        <p:spPr>
          <a:xfrm>
            <a:off x="7095305" y="570469"/>
            <a:ext cx="66075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F6794B9-E636-4826-B7DD-7A6080BDC47F}"/>
              </a:ext>
            </a:extLst>
          </p:cNvPr>
          <p:cNvSpPr/>
          <p:nvPr/>
        </p:nvSpPr>
        <p:spPr>
          <a:xfrm>
            <a:off x="4606170" y="1893908"/>
            <a:ext cx="66075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E65F269-16C2-4F57-8605-EADF25B62062}"/>
              </a:ext>
            </a:extLst>
          </p:cNvPr>
          <p:cNvSpPr/>
          <p:nvPr/>
        </p:nvSpPr>
        <p:spPr>
          <a:xfrm>
            <a:off x="2147893" y="570470"/>
            <a:ext cx="66075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A59ECAF-1E65-4EFB-91B8-FF0015263584}"/>
              </a:ext>
            </a:extLst>
          </p:cNvPr>
          <p:cNvSpPr/>
          <p:nvPr/>
        </p:nvSpPr>
        <p:spPr>
          <a:xfrm>
            <a:off x="10244971" y="4935283"/>
            <a:ext cx="66075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E871499-6901-4533-AAE4-6EDB7A0C2EA7}"/>
              </a:ext>
            </a:extLst>
          </p:cNvPr>
          <p:cNvSpPr/>
          <p:nvPr/>
        </p:nvSpPr>
        <p:spPr>
          <a:xfrm>
            <a:off x="8923682" y="1893908"/>
            <a:ext cx="66075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CA513DF-39CE-4E93-99DF-91A4D2BAA635}"/>
              </a:ext>
            </a:extLst>
          </p:cNvPr>
          <p:cNvSpPr/>
          <p:nvPr/>
        </p:nvSpPr>
        <p:spPr>
          <a:xfrm>
            <a:off x="6764926" y="5071888"/>
            <a:ext cx="66075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44A11EB-D63A-4F59-96CD-0439D7193285}"/>
              </a:ext>
            </a:extLst>
          </p:cNvPr>
          <p:cNvSpPr/>
          <p:nvPr/>
        </p:nvSpPr>
        <p:spPr>
          <a:xfrm>
            <a:off x="2193465" y="4935283"/>
            <a:ext cx="66075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A775BD2-92B8-4660-864B-F81E40115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121" y="139237"/>
            <a:ext cx="3440596" cy="17202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1E66B1C-AF73-469A-9C89-3957DF5F7CE3}"/>
              </a:ext>
            </a:extLst>
          </p:cNvPr>
          <p:cNvSpPr txBox="1"/>
          <p:nvPr/>
        </p:nvSpPr>
        <p:spPr>
          <a:xfrm>
            <a:off x="8602121" y="1893907"/>
            <a:ext cx="3440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dbl" cap="all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002060"/>
                  </a:solidFill>
                </a:uFill>
              </a:rPr>
              <a:t>Group Collaboration! </a:t>
            </a:r>
          </a:p>
        </p:txBody>
      </p:sp>
    </p:spTree>
    <p:extLst>
      <p:ext uri="{BB962C8B-B14F-4D97-AF65-F5344CB8AC3E}">
        <p14:creationId xmlns:p14="http://schemas.microsoft.com/office/powerpoint/2010/main" val="3793800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81A15CB-2F75-490B-9097-41972EB0F2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2" y="25004"/>
            <a:ext cx="12046226" cy="68329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E8F3E92-D55B-4666-B373-8A8F75DE3031}"/>
              </a:ext>
            </a:extLst>
          </p:cNvPr>
          <p:cNvSpPr txBox="1"/>
          <p:nvPr/>
        </p:nvSpPr>
        <p:spPr>
          <a:xfrm>
            <a:off x="198783" y="2533739"/>
            <a:ext cx="7739269" cy="4324261"/>
          </a:xfrm>
          <a:prstGeom prst="rect">
            <a:avLst/>
          </a:prstGeom>
          <a:solidFill>
            <a:schemeClr val="bg1">
              <a:alpha val="3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500" dirty="0">
                <a:latin typeface="Bernard MT Condensed" panose="02050806060905020404" pitchFamily="18" charset="0"/>
              </a:rPr>
              <a:t>Be Specific</a:t>
            </a:r>
          </a:p>
          <a:p>
            <a:endParaRPr lang="en-US" sz="5500" dirty="0">
              <a:latin typeface="Bernard MT Condensed" panose="02050806060905020404" pitchFamily="18" charset="0"/>
            </a:endParaRPr>
          </a:p>
          <a:p>
            <a:r>
              <a:rPr lang="en-US" sz="5500" dirty="0">
                <a:latin typeface="Bernard MT Condensed" panose="02050806060905020404" pitchFamily="18" charset="0"/>
              </a:rPr>
              <a:t>Provide Clear Data Paths</a:t>
            </a:r>
          </a:p>
          <a:p>
            <a:endParaRPr lang="en-US" sz="5500" dirty="0">
              <a:latin typeface="Bernard MT Condensed" panose="02050806060905020404" pitchFamily="18" charset="0"/>
            </a:endParaRPr>
          </a:p>
          <a:p>
            <a:r>
              <a:rPr lang="en-US" sz="5500" dirty="0">
                <a:latin typeface="Bernard MT Condensed" panose="02050806060905020404" pitchFamily="18" charset="0"/>
              </a:rPr>
              <a:t>Lead With Diplomacy &amp; Tact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92D0800D-B952-4F1E-85EB-C1DB76ADB898}"/>
              </a:ext>
            </a:extLst>
          </p:cNvPr>
          <p:cNvSpPr/>
          <p:nvPr/>
        </p:nvSpPr>
        <p:spPr>
          <a:xfrm>
            <a:off x="8560904" y="304800"/>
            <a:ext cx="2146853" cy="206733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State The Problem</a:t>
            </a:r>
          </a:p>
        </p:txBody>
      </p:sp>
    </p:spTree>
    <p:extLst>
      <p:ext uri="{BB962C8B-B14F-4D97-AF65-F5344CB8AC3E}">
        <p14:creationId xmlns:p14="http://schemas.microsoft.com/office/powerpoint/2010/main" val="2461576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31C645F-A0AB-4A32-9FC6-F431A932A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94" y="3803375"/>
            <a:ext cx="2649015" cy="30219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C45342F-3EC4-4CC2-8610-4F5AF2DD2DCA}"/>
              </a:ext>
            </a:extLst>
          </p:cNvPr>
          <p:cNvSpPr txBox="1"/>
          <p:nvPr/>
        </p:nvSpPr>
        <p:spPr>
          <a:xfrm>
            <a:off x="4465982" y="4863548"/>
            <a:ext cx="61887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Bauhaus 93" panose="04030905020B02020C02" pitchFamily="82" charset="0"/>
              </a:rPr>
              <a:t>HOWEVER</a:t>
            </a:r>
          </a:p>
          <a:p>
            <a:pPr algn="ctr"/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Bauhaus 93" panose="04030905020B02020C02" pitchFamily="82" charset="0"/>
              </a:rPr>
              <a:t>Discovery Is Necessary to Uncover the  </a:t>
            </a:r>
            <a:r>
              <a:rPr lang="en-US" sz="3000" u="sng" dirty="0">
                <a:solidFill>
                  <a:schemeClr val="tx1">
                    <a:lumMod val="95000"/>
                    <a:lumOff val="5000"/>
                  </a:schemeClr>
                </a:solidFill>
                <a:latin typeface="Bauhaus 93" panose="04030905020B02020C02" pitchFamily="82" charset="0"/>
              </a:rPr>
              <a:t>Cause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Bauhaus 93" panose="04030905020B02020C02" pitchFamily="82" charset="0"/>
              </a:rPr>
              <a:t> of What Is Not Working</a:t>
            </a:r>
          </a:p>
          <a:p>
            <a:pPr algn="ctr"/>
            <a:endParaRPr lang="en-US" sz="3000" dirty="0">
              <a:solidFill>
                <a:schemeClr val="tx1">
                  <a:lumMod val="95000"/>
                  <a:lumOff val="5000"/>
                </a:schemeClr>
              </a:solidFill>
              <a:latin typeface="Bauhaus 93" panose="04030905020B02020C02" pitchFamily="8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0925F78-54C7-4C92-A365-F5E1527090A4}"/>
              </a:ext>
            </a:extLst>
          </p:cNvPr>
          <p:cNvSpPr/>
          <p:nvPr/>
        </p:nvSpPr>
        <p:spPr>
          <a:xfrm>
            <a:off x="3233186" y="422919"/>
            <a:ext cx="8190191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Sellin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 Quality Does Not</a:t>
            </a:r>
          </a:p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Disregard What is Working</a:t>
            </a:r>
          </a:p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~~~</a:t>
            </a:r>
          </a:p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Quality Seeks to 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Replicate it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14009106"/>
      </p:ext>
    </p:extLst>
  </p:cSld>
  <p:clrMapOvr>
    <a:masterClrMapping/>
  </p:clrMapOvr>
</p:sld>
</file>

<file path=ppt/theme/theme1.xml><?xml version="1.0" encoding="utf-8"?>
<a:theme xmlns:a="http://schemas.openxmlformats.org/drawingml/2006/main" name="teamwork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teamwork template</Template>
  <TotalTime>570</TotalTime>
  <Words>739</Words>
  <Application>Microsoft Macintosh PowerPoint</Application>
  <PresentationFormat>Custom</PresentationFormat>
  <Paragraphs>185</Paragraphs>
  <Slides>22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teamwork template</vt:lpstr>
      <vt:lpstr>Selling Quality at an Organization Level: Building an Effective Business Case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Strategize on Approach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an Effective Business Case</dc:title>
  <dc:creator>PENNY TOOTLE</dc:creator>
  <cp:lastModifiedBy>Victoria Herrell</cp:lastModifiedBy>
  <cp:revision>49</cp:revision>
  <cp:lastPrinted>2018-01-24T15:31:50Z</cp:lastPrinted>
  <dcterms:created xsi:type="dcterms:W3CDTF">2017-08-10T04:32:18Z</dcterms:created>
  <dcterms:modified xsi:type="dcterms:W3CDTF">2018-01-24T18:11:33Z</dcterms:modified>
</cp:coreProperties>
</file>